
<file path=[Content_Types].xml><?xml version="1.0" encoding="utf-8"?>
<Types xmlns="http://schemas.openxmlformats.org/package/2006/content-types">
  <Override PartName="/ppt/tableStyles.xml" ContentType="application/vnd.openxmlformats-officedocument.presentationml.tableStyles+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s/slide5.xml" ContentType="application/vnd.openxmlformats-officedocument.presentationml.slide+xml"/>
  <Override PartName="/ppt/slideLayouts/slideLayout6.xml" ContentType="application/vnd.openxmlformats-officedocument.presentationml.slideLayout+xml"/>
  <Override PartName="/ppt/slides/slide17.xml" ContentType="application/vnd.openxmlformats-officedocument.presentationml.slide+xml"/>
  <Default Extension="bin" ContentType="application/vnd.openxmlformats-officedocument.presentationml.printerSettings"/>
  <Override PartName="/ppt/presProps.xml" ContentType="application/vnd.openxmlformats-officedocument.presentationml.presProps+xml"/>
  <Override PartName="/ppt/presentation.xml" ContentType="application/vnd.openxmlformats-officedocument.presentationml.presentation.main+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Masters/notesMaster1.xml" ContentType="application/vnd.openxmlformats-officedocument.presentationml.notesMaster+xml"/>
  <Override PartName="/docProps/core.xml" ContentType="application/vnd.openxmlformats-package.core-properties+xml"/>
  <Override PartName="/ppt/slides/slide10.xml" ContentType="application/vnd.openxmlformats-officedocument.presentationml.slide+xml"/>
  <Override PartName="/ppt/slideLayouts/slideLayout1.xml" ContentType="application/vnd.openxmlformats-officedocument.presentationml.slideLayout+xml"/>
  <Override PartName="/ppt/slides/slide14.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Layouts/slideLayout7.xml" ContentType="application/vnd.openxmlformats-officedocument.presentationml.slideLayout+xml"/>
  <Override PartName="/ppt/slides/slide12.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theme/theme3.xml" ContentType="application/vnd.openxmlformats-officedocument.theme+xml"/>
  <Override PartName="/ppt/slides/slide16.xml" ContentType="application/vnd.openxmlformats-officedocument.presentationml.slide+xml"/>
  <Override PartName="/ppt/notesSlides/notesSlide5.xml" ContentType="application/vnd.openxmlformats-officedocument.presentationml.notes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s/slide2.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Default Extension="xml" ContentType="application/xml"/>
  <Override PartName="/ppt/handoutMasters/handoutMaster1.xml" ContentType="application/vnd.openxmlformats-officedocument.presentationml.handoutMaster+xml"/>
  <Default Extension="jpeg" ContentType="image/jpeg"/>
  <Default Extension="rels" ContentType="application/vnd.openxmlformats-package.relationships+xml"/>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theme/theme2.xml" ContentType="application/vnd.openxmlformats-officedocument.theme+xml"/>
  <Override PartName="/ppt/slides/slide9.xml" ContentType="application/vnd.openxmlformats-officedocument.presentationml.slide+xml"/>
  <Override PartName="/ppt/notesSlides/notesSlide4.xml" ContentType="application/vnd.openxmlformats-officedocument.presentationml.notesSlide+xml"/>
  <Override PartName="/ppt/slides/slide15.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2.xml" ContentType="application/vnd.openxmlformats-officedocument.presentationml.slideLayout+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9"/>
  </p:notesMasterIdLst>
  <p:handoutMasterIdLst>
    <p:handoutMasterId r:id="rId20"/>
  </p:handoutMasterIdLst>
  <p:sldIdLst>
    <p:sldId id="256" r:id="rId2"/>
    <p:sldId id="257" r:id="rId3"/>
    <p:sldId id="258" r:id="rId4"/>
    <p:sldId id="265" r:id="rId5"/>
    <p:sldId id="259" r:id="rId6"/>
    <p:sldId id="264" r:id="rId7"/>
    <p:sldId id="266" r:id="rId8"/>
    <p:sldId id="267" r:id="rId9"/>
    <p:sldId id="268" r:id="rId10"/>
    <p:sldId id="269" r:id="rId11"/>
    <p:sldId id="260" r:id="rId12"/>
    <p:sldId id="261" r:id="rId13"/>
    <p:sldId id="262" r:id="rId14"/>
    <p:sldId id="263" r:id="rId15"/>
    <p:sldId id="270" r:id="rId16"/>
    <p:sldId id="271" r:id="rId17"/>
    <p:sldId id="272" r:id="rId1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112" charset="0"/>
        <a:ea typeface="+mn-ea"/>
        <a:cs typeface="+mn-cs"/>
      </a:defRPr>
    </a:lvl1pPr>
    <a:lvl2pPr marL="457200" algn="l" rtl="0" eaLnBrk="0" fontAlgn="base" hangingPunct="0">
      <a:spcBef>
        <a:spcPct val="0"/>
      </a:spcBef>
      <a:spcAft>
        <a:spcPct val="0"/>
      </a:spcAft>
      <a:defRPr kern="1200">
        <a:solidFill>
          <a:schemeClr val="tx1"/>
        </a:solidFill>
        <a:latin typeface="Arial" pitchFamily="-112" charset="0"/>
        <a:ea typeface="+mn-ea"/>
        <a:cs typeface="+mn-cs"/>
      </a:defRPr>
    </a:lvl2pPr>
    <a:lvl3pPr marL="914400" algn="l" rtl="0" eaLnBrk="0" fontAlgn="base" hangingPunct="0">
      <a:spcBef>
        <a:spcPct val="0"/>
      </a:spcBef>
      <a:spcAft>
        <a:spcPct val="0"/>
      </a:spcAft>
      <a:defRPr kern="1200">
        <a:solidFill>
          <a:schemeClr val="tx1"/>
        </a:solidFill>
        <a:latin typeface="Arial" pitchFamily="-112" charset="0"/>
        <a:ea typeface="+mn-ea"/>
        <a:cs typeface="+mn-cs"/>
      </a:defRPr>
    </a:lvl3pPr>
    <a:lvl4pPr marL="1371600" algn="l" rtl="0" eaLnBrk="0" fontAlgn="base" hangingPunct="0">
      <a:spcBef>
        <a:spcPct val="0"/>
      </a:spcBef>
      <a:spcAft>
        <a:spcPct val="0"/>
      </a:spcAft>
      <a:defRPr kern="1200">
        <a:solidFill>
          <a:schemeClr val="tx1"/>
        </a:solidFill>
        <a:latin typeface="Arial" pitchFamily="-112" charset="0"/>
        <a:ea typeface="+mn-ea"/>
        <a:cs typeface="+mn-cs"/>
      </a:defRPr>
    </a:lvl4pPr>
    <a:lvl5pPr marL="1828800" algn="l" rtl="0" eaLnBrk="0" fontAlgn="base" hangingPunct="0">
      <a:spcBef>
        <a:spcPct val="0"/>
      </a:spcBef>
      <a:spcAft>
        <a:spcPct val="0"/>
      </a:spcAft>
      <a:defRPr kern="1200">
        <a:solidFill>
          <a:schemeClr val="tx1"/>
        </a:solidFill>
        <a:latin typeface="Arial" pitchFamily="-112" charset="0"/>
        <a:ea typeface="+mn-ea"/>
        <a:cs typeface="+mn-cs"/>
      </a:defRPr>
    </a:lvl5pPr>
    <a:lvl6pPr marL="2286000" algn="l" defTabSz="457200" rtl="0" eaLnBrk="1" latinLnBrk="0" hangingPunct="1">
      <a:defRPr kern="1200">
        <a:solidFill>
          <a:schemeClr val="tx1"/>
        </a:solidFill>
        <a:latin typeface="Arial" pitchFamily="-112" charset="0"/>
        <a:ea typeface="+mn-ea"/>
        <a:cs typeface="+mn-cs"/>
      </a:defRPr>
    </a:lvl6pPr>
    <a:lvl7pPr marL="2743200" algn="l" defTabSz="457200" rtl="0" eaLnBrk="1" latinLnBrk="0" hangingPunct="1">
      <a:defRPr kern="1200">
        <a:solidFill>
          <a:schemeClr val="tx1"/>
        </a:solidFill>
        <a:latin typeface="Arial" pitchFamily="-112" charset="0"/>
        <a:ea typeface="+mn-ea"/>
        <a:cs typeface="+mn-cs"/>
      </a:defRPr>
    </a:lvl7pPr>
    <a:lvl8pPr marL="3200400" algn="l" defTabSz="457200" rtl="0" eaLnBrk="1" latinLnBrk="0" hangingPunct="1">
      <a:defRPr kern="1200">
        <a:solidFill>
          <a:schemeClr val="tx1"/>
        </a:solidFill>
        <a:latin typeface="Arial" pitchFamily="-112" charset="0"/>
        <a:ea typeface="+mn-ea"/>
        <a:cs typeface="+mn-cs"/>
      </a:defRPr>
    </a:lvl8pPr>
    <a:lvl9pPr marL="3657600" algn="l" defTabSz="457200" rtl="0" eaLnBrk="1" latinLnBrk="0" hangingPunct="1">
      <a:defRPr kern="1200">
        <a:solidFill>
          <a:schemeClr val="tx1"/>
        </a:solidFill>
        <a:latin typeface="Arial" pitchFamily="-11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webPr allowPng="1" organizeInFolders="0" useLongFilenames="0" imgSz="1024x768" encoding="macintosh"/>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9451" autoAdjust="0"/>
    <p:restoredTop sz="90929"/>
  </p:normalViewPr>
  <p:slideViewPr>
    <p:cSldViewPr>
      <p:cViewPr>
        <p:scale>
          <a:sx n="100" d="100"/>
          <a:sy n="100" d="100"/>
        </p:scale>
        <p:origin x="-1424" y="-4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9" Type="http://schemas.openxmlformats.org/officeDocument/2006/relationships/notesMaster" Target="notesMasters/notesMaster1.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400800" y="8750300"/>
            <a:ext cx="387350" cy="301625"/>
          </a:xfrm>
          <a:prstGeom prst="rect">
            <a:avLst/>
          </a:prstGeom>
          <a:noFill/>
          <a:ln w="12700">
            <a:noFill/>
            <a:miter lim="800000"/>
            <a:headEnd/>
            <a:tailEnd/>
          </a:ln>
          <a:effectLst/>
        </p:spPr>
        <p:txBody>
          <a:bodyPr wrap="none" lIns="90488" tIns="44450" rIns="90488" bIns="44450" anchor="ctr">
            <a:prstTxWarp prst="textNoShape">
              <a:avLst/>
            </a:prstTxWarp>
            <a:spAutoFit/>
          </a:bodyPr>
          <a:lstStyle/>
          <a:p>
            <a:pPr algn="r"/>
            <a:fld id="{1E1C651B-7ABE-F94C-AEA8-480667CC7E9D}" type="slidenum">
              <a:rPr lang="en-US" sz="1400">
                <a:effectLst>
                  <a:outerShdw blurRad="38100" dist="38100" dir="2700000" algn="tl">
                    <a:srgbClr val="DDDDDD"/>
                  </a:outerShdw>
                </a:effectLst>
                <a:latin typeface="Times New Roman" pitchFamily="-112" charset="0"/>
              </a:rPr>
              <a:pPr algn="r"/>
              <a:t>‹#›</a:t>
            </a:fld>
            <a:endParaRPr lang="en-US" sz="1400">
              <a:effectLst>
                <a:outerShdw blurRad="38100" dist="38100" dir="2700000" algn="tl">
                  <a:srgbClr val="DDDDDD"/>
                </a:outerShdw>
              </a:effectLst>
              <a:latin typeface="Times New Roman" pitchFamily="-112"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ffectLst/>
        </p:spPr>
      </p:sp>
      <p:sp>
        <p:nvSpPr>
          <p:cNvPr id="2051" name="Rectangle 3"/>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notes styles</a:t>
            </a:r>
          </a:p>
          <a:p>
            <a:pPr lvl="1"/>
            <a:r>
              <a:rPr lang="en-US"/>
              <a:t>Second Level</a:t>
            </a:r>
          </a:p>
          <a:p>
            <a:pPr lvl="2"/>
            <a:r>
              <a:rPr lang="en-US"/>
              <a:t>Third Level</a:t>
            </a:r>
          </a:p>
          <a:p>
            <a:pPr lvl="3"/>
            <a:r>
              <a:rPr lang="en-US"/>
              <a:t>Fourth Level</a:t>
            </a:r>
          </a:p>
          <a:p>
            <a:pPr lvl="4"/>
            <a:r>
              <a:rPr lang="en-US"/>
              <a:t>Fifth Level</a:t>
            </a:r>
          </a:p>
        </p:txBody>
      </p:sp>
      <p:sp>
        <p:nvSpPr>
          <p:cNvPr id="2052" name="Rectangle 4"/>
          <p:cNvSpPr>
            <a:spLocks noChangeArrowheads="1"/>
          </p:cNvSpPr>
          <p:nvPr/>
        </p:nvSpPr>
        <p:spPr bwMode="auto">
          <a:xfrm>
            <a:off x="6400800" y="8750300"/>
            <a:ext cx="387350" cy="301625"/>
          </a:xfrm>
          <a:prstGeom prst="rect">
            <a:avLst/>
          </a:prstGeom>
          <a:noFill/>
          <a:ln w="12700">
            <a:noFill/>
            <a:miter lim="800000"/>
            <a:headEnd/>
            <a:tailEnd/>
          </a:ln>
          <a:effectLst/>
        </p:spPr>
        <p:txBody>
          <a:bodyPr wrap="none" lIns="90488" tIns="44450" rIns="90488" bIns="44450" anchor="ctr">
            <a:prstTxWarp prst="textNoShape">
              <a:avLst/>
            </a:prstTxWarp>
            <a:spAutoFit/>
          </a:bodyPr>
          <a:lstStyle/>
          <a:p>
            <a:pPr algn="r"/>
            <a:fld id="{C957F171-32C2-3343-8850-0F41D871AC09}" type="slidenum">
              <a:rPr lang="en-US" sz="1400">
                <a:effectLst>
                  <a:outerShdw blurRad="38100" dist="38100" dir="2700000" algn="tl">
                    <a:srgbClr val="DDDDDD"/>
                  </a:outerShdw>
                </a:effectLst>
                <a:latin typeface="Times New Roman" pitchFamily="-112" charset="0"/>
              </a:rPr>
              <a:pPr algn="r"/>
              <a:t>‹#›</a:t>
            </a:fld>
            <a:endParaRPr lang="en-US" sz="1400">
              <a:effectLst>
                <a:outerShdw blurRad="38100" dist="38100" dir="2700000" algn="tl">
                  <a:srgbClr val="DDDDDD"/>
                </a:outerShdw>
              </a:effectLst>
              <a:latin typeface="Times New Roman" pitchFamily="-112"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2"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ChangeArrowheads="1" noTextEdit="1"/>
          </p:cNvSpPr>
          <p:nvPr>
            <p:ph type="sldImg"/>
          </p:nvPr>
        </p:nvSpPr>
        <p:spPr>
          <a:xfrm>
            <a:off x="1150938" y="692150"/>
            <a:ext cx="4556125" cy="3416300"/>
          </a:xfrm>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1026"/>
          <p:cNvSpPr>
            <a:spLocks noChangeArrowheads="1" noTextEdit="1"/>
          </p:cNvSpPr>
          <p:nvPr>
            <p:ph type="sldImg"/>
          </p:nvPr>
        </p:nvSpPr>
        <p:spPr>
          <a:xfrm>
            <a:off x="1150938" y="692150"/>
            <a:ext cx="4556125" cy="3416300"/>
          </a:xfrm>
          <a:ln/>
        </p:spPr>
      </p:sp>
      <p:sp>
        <p:nvSpPr>
          <p:cNvPr id="47107"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ChangeArrowheads="1" noTextEdit="1"/>
          </p:cNvSpPr>
          <p:nvPr>
            <p:ph type="sldImg"/>
          </p:nvPr>
        </p:nvSpPr>
        <p:spPr>
          <a:xfrm>
            <a:off x="1150938" y="692150"/>
            <a:ext cx="4556125" cy="3416300"/>
          </a:xfrm>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ChangeArrowheads="1" noTextEdit="1"/>
          </p:cNvSpPr>
          <p:nvPr>
            <p:ph type="sldImg"/>
          </p:nvPr>
        </p:nvSpPr>
        <p:spPr>
          <a:xfrm>
            <a:off x="1150938" y="692150"/>
            <a:ext cx="4556125" cy="3416300"/>
          </a:xfrm>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ChangeArrowheads="1" noTextEdit="1"/>
          </p:cNvSpPr>
          <p:nvPr>
            <p:ph type="sldImg"/>
          </p:nvPr>
        </p:nvSpPr>
        <p:spPr>
          <a:xfrm>
            <a:off x="1150938" y="692150"/>
            <a:ext cx="4556125" cy="3416300"/>
          </a:xfrm>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ChangeArrowheads="1" noTextEdit="1"/>
          </p:cNvSpPr>
          <p:nvPr>
            <p:ph type="sldImg"/>
          </p:nvPr>
        </p:nvSpPr>
        <p:spPr>
          <a:xfrm>
            <a:off x="1150938" y="692150"/>
            <a:ext cx="4556125" cy="3416300"/>
          </a:xfrm>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ChangeArrowheads="1" noTextEdit="1"/>
          </p:cNvSpPr>
          <p:nvPr>
            <p:ph type="sldImg"/>
          </p:nvPr>
        </p:nvSpPr>
        <p:spPr>
          <a:xfrm>
            <a:off x="1150938" y="692150"/>
            <a:ext cx="4556125" cy="3416300"/>
          </a:xfrm>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1026"/>
          <p:cNvSpPr>
            <a:spLocks noChangeArrowheads="1" noTextEdit="1"/>
          </p:cNvSpPr>
          <p:nvPr>
            <p:ph type="sldImg"/>
          </p:nvPr>
        </p:nvSpPr>
        <p:spPr>
          <a:xfrm>
            <a:off x="1150938" y="692150"/>
            <a:ext cx="4556125" cy="3416300"/>
          </a:xfrm>
          <a:ln/>
        </p:spPr>
      </p:sp>
      <p:sp>
        <p:nvSpPr>
          <p:cNvPr id="53251"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ChangeArrowheads="1" noTextEdit="1"/>
          </p:cNvSpPr>
          <p:nvPr>
            <p:ph type="sldImg"/>
          </p:nvPr>
        </p:nvSpPr>
        <p:spPr>
          <a:xfrm>
            <a:off x="1150938" y="692150"/>
            <a:ext cx="4556125" cy="3416300"/>
          </a:xfrm>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1026"/>
          <p:cNvSpPr>
            <a:spLocks noChangeArrowheads="1" noTextEdit="1"/>
          </p:cNvSpPr>
          <p:nvPr>
            <p:ph type="sldImg"/>
          </p:nvPr>
        </p:nvSpPr>
        <p:spPr>
          <a:xfrm>
            <a:off x="1150938" y="692150"/>
            <a:ext cx="4556125" cy="3416300"/>
          </a:xfrm>
          <a:ln/>
        </p:spPr>
      </p:sp>
      <p:sp>
        <p:nvSpPr>
          <p:cNvPr id="38915"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ChangeArrowheads="1" noTextEdit="1"/>
          </p:cNvSpPr>
          <p:nvPr>
            <p:ph type="sldImg"/>
          </p:nvPr>
        </p:nvSpPr>
        <p:spPr>
          <a:xfrm>
            <a:off x="1150938" y="692150"/>
            <a:ext cx="4556125" cy="3416300"/>
          </a:xfrm>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xfrm>
            <a:off x="1150938" y="692150"/>
            <a:ext cx="4556125" cy="3416300"/>
          </a:xfrm>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1026"/>
          <p:cNvSpPr>
            <a:spLocks noChangeArrowheads="1" noTextEdit="1"/>
          </p:cNvSpPr>
          <p:nvPr>
            <p:ph type="sldImg"/>
          </p:nvPr>
        </p:nvSpPr>
        <p:spPr>
          <a:xfrm>
            <a:off x="1150938" y="692150"/>
            <a:ext cx="4556125" cy="3416300"/>
          </a:xfrm>
          <a:ln/>
        </p:spPr>
      </p:sp>
      <p:sp>
        <p:nvSpPr>
          <p:cNvPr id="41987"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a:xfrm>
            <a:off x="1150938" y="692150"/>
            <a:ext cx="4556125" cy="3416300"/>
          </a:xfrm>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1026"/>
          <p:cNvSpPr>
            <a:spLocks noChangeArrowheads="1" noTextEdit="1"/>
          </p:cNvSpPr>
          <p:nvPr>
            <p:ph type="sldImg"/>
          </p:nvPr>
        </p:nvSpPr>
        <p:spPr>
          <a:xfrm>
            <a:off x="1150938" y="692150"/>
            <a:ext cx="4556125" cy="3416300"/>
          </a:xfrm>
          <a:ln/>
        </p:spPr>
      </p:sp>
      <p:sp>
        <p:nvSpPr>
          <p:cNvPr id="44035"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ChangeArrowheads="1" noTextEdit="1"/>
          </p:cNvSpPr>
          <p:nvPr>
            <p:ph type="sldImg"/>
          </p:nvPr>
        </p:nvSpPr>
        <p:spPr>
          <a:xfrm>
            <a:off x="1150938" y="692150"/>
            <a:ext cx="4556125" cy="3416300"/>
          </a:xfrm>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a:xfrm>
            <a:off x="1150938" y="692150"/>
            <a:ext cx="4556125" cy="3416300"/>
          </a:xfrm>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7650" name="Group 2"/>
          <p:cNvGrpSpPr>
            <a:grpSpLocks/>
          </p:cNvGrpSpPr>
          <p:nvPr/>
        </p:nvGrpSpPr>
        <p:grpSpPr bwMode="auto">
          <a:xfrm>
            <a:off x="3800475" y="1789113"/>
            <a:ext cx="5340350" cy="5056187"/>
            <a:chOff x="2394" y="1127"/>
            <a:chExt cx="3364" cy="3185"/>
          </a:xfrm>
        </p:grpSpPr>
        <p:sp>
          <p:nvSpPr>
            <p:cNvPr id="27651"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2"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7653"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4"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55"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6"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7"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8"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59"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60"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1"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2"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prstTxWarp prst="textNoShape">
                <a:avLst/>
              </a:prstTxWarp>
            </a:bodyPr>
            <a:lstStyle/>
            <a:p>
              <a:endParaRPr lang="en-US"/>
            </a:p>
          </p:txBody>
        </p:sp>
        <p:sp>
          <p:nvSpPr>
            <p:cNvPr id="27663"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sp>
          <p:nvSpPr>
            <p:cNvPr id="27664"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5"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6"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7"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8"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69"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0"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1"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sp>
          <p:nvSpPr>
            <p:cNvPr id="27672"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3"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4"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5"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prstTxWarp prst="textNoShape">
                <a:avLst/>
              </a:prstTxWarp>
            </a:bodyPr>
            <a:lstStyle/>
            <a:p>
              <a:endParaRPr lang="en-US"/>
            </a:p>
          </p:txBody>
        </p:sp>
        <p:sp>
          <p:nvSpPr>
            <p:cNvPr id="27676"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7677"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prstTxWarp prst="textNoShape">
                <a:avLst/>
              </a:prstTxWarp>
            </a:bodyPr>
            <a:lstStyle/>
            <a:p>
              <a:endParaRPr lang="en-US"/>
            </a:p>
          </p:txBody>
        </p:sp>
        <p:sp>
          <p:nvSpPr>
            <p:cNvPr id="27678"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79"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7680"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prstTxWarp prst="textNoShape">
                <a:avLst/>
              </a:prstTxWarp>
            </a:bodyPr>
            <a:lstStyle/>
            <a:p>
              <a:endParaRPr lang="en-US"/>
            </a:p>
          </p:txBody>
        </p:sp>
        <p:sp>
          <p:nvSpPr>
            <p:cNvPr id="27681"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7682"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7683"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prstTxWarp prst="textNoShape">
                <a:avLst/>
              </a:prstTxWarp>
            </a:bodyPr>
            <a:lstStyle/>
            <a:p>
              <a:endParaRPr lang="en-US"/>
            </a:p>
          </p:txBody>
        </p:sp>
        <p:sp>
          <p:nvSpPr>
            <p:cNvPr id="27684"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grpSp>
      <p:sp>
        <p:nvSpPr>
          <p:cNvPr id="27685" name="Rectangle 37"/>
          <p:cNvSpPr>
            <a:spLocks noGrp="1" noChangeArrowheads="1"/>
          </p:cNvSpPr>
          <p:nvPr>
            <p:ph type="dt" sz="half" idx="2"/>
          </p:nvPr>
        </p:nvSpPr>
        <p:spPr/>
        <p:txBody>
          <a:bodyPr/>
          <a:lstStyle>
            <a:lvl1pPr>
              <a:defRPr/>
            </a:lvl1pPr>
          </a:lstStyle>
          <a:p>
            <a:endParaRPr lang="en-US"/>
          </a:p>
        </p:txBody>
      </p:sp>
      <p:sp>
        <p:nvSpPr>
          <p:cNvPr id="27686" name="Rectangle 38"/>
          <p:cNvSpPr>
            <a:spLocks noGrp="1" noChangeArrowheads="1"/>
          </p:cNvSpPr>
          <p:nvPr>
            <p:ph type="ftr" sz="quarter" idx="3"/>
          </p:nvPr>
        </p:nvSpPr>
        <p:spPr/>
        <p:txBody>
          <a:bodyPr/>
          <a:lstStyle>
            <a:lvl1pPr>
              <a:defRPr/>
            </a:lvl1pPr>
          </a:lstStyle>
          <a:p>
            <a:endParaRPr lang="en-US"/>
          </a:p>
        </p:txBody>
      </p:sp>
      <p:sp>
        <p:nvSpPr>
          <p:cNvPr id="27687"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a:lvl1pPr>
          </a:lstStyle>
          <a:p>
            <a:r>
              <a:rPr lang="en-US"/>
              <a:t>Click to edit Master subtitle style</a:t>
            </a:r>
          </a:p>
        </p:txBody>
      </p:sp>
      <p:sp>
        <p:nvSpPr>
          <p:cNvPr id="27688"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27689" name="Rectangle 41"/>
          <p:cNvSpPr>
            <a:spLocks noGrp="1" noChangeArrowheads="1"/>
          </p:cNvSpPr>
          <p:nvPr>
            <p:ph type="sldNum" sz="quarter" idx="4"/>
          </p:nvPr>
        </p:nvSpPr>
        <p:spPr/>
        <p:txBody>
          <a:bodyPr/>
          <a:lstStyle>
            <a:lvl1pPr>
              <a:defRPr/>
            </a:lvl1pPr>
          </a:lstStyle>
          <a:p>
            <a:fld id="{07027AB1-A52B-134C-AB60-CFE816D43EE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5FBB042-8B42-F84A-8644-9C5E1B91B1B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E6400F48-60DC-7B47-AD49-8529BF353E7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72CDA614-8D1C-944B-B779-0C230E480BD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40D0F5FE-A287-1C46-985B-27E0B0B78AC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4D5D2ABC-AA3E-F847-A4A2-A504C0234B4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A75B858F-EA85-994E-B3F0-B61EF4A2C8F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3A0E511D-096B-CA40-8A73-682C3E04C50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10DC42A6-4998-C648-BB0E-B4D788A987F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064DCD27-C672-5F42-9081-D5D782000B4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3551D172-1BE8-2D4E-9E71-4F161366930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6626" name="Group 2"/>
          <p:cNvGrpSpPr>
            <a:grpSpLocks/>
          </p:cNvGrpSpPr>
          <p:nvPr/>
        </p:nvGrpSpPr>
        <p:grpSpPr bwMode="auto">
          <a:xfrm>
            <a:off x="3800475" y="1789113"/>
            <a:ext cx="5340350" cy="5056187"/>
            <a:chOff x="2394" y="1127"/>
            <a:chExt cx="3364" cy="3185"/>
          </a:xfrm>
        </p:grpSpPr>
        <p:sp>
          <p:nvSpPr>
            <p:cNvPr id="26627"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28"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6629"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0"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31"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2"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3"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4"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5"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36"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37"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38"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prstTxWarp prst="textNoShape">
                <a:avLst/>
              </a:prstTxWarp>
            </a:bodyPr>
            <a:lstStyle/>
            <a:p>
              <a:endParaRPr lang="en-US"/>
            </a:p>
          </p:txBody>
        </p:sp>
        <p:sp>
          <p:nvSpPr>
            <p:cNvPr id="26639"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sp>
          <p:nvSpPr>
            <p:cNvPr id="26640"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1"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2"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3"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4"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5"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6"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7"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sp>
          <p:nvSpPr>
            <p:cNvPr id="26648"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49"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50"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51"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prstTxWarp prst="textNoShape">
                <a:avLst/>
              </a:prstTxWarp>
            </a:bodyPr>
            <a:lstStyle/>
            <a:p>
              <a:endParaRPr lang="en-US"/>
            </a:p>
          </p:txBody>
        </p:sp>
        <p:sp>
          <p:nvSpPr>
            <p:cNvPr id="26652"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6653"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prstTxWarp prst="textNoShape">
                <a:avLst/>
              </a:prstTxWarp>
            </a:bodyPr>
            <a:lstStyle/>
            <a:p>
              <a:endParaRPr lang="en-US"/>
            </a:p>
          </p:txBody>
        </p:sp>
        <p:sp>
          <p:nvSpPr>
            <p:cNvPr id="26654"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55"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prstTxWarp prst="textNoShape">
                <a:avLst/>
              </a:prstTxWarp>
            </a:bodyPr>
            <a:lstStyle/>
            <a:p>
              <a:endParaRPr lang="en-US"/>
            </a:p>
          </p:txBody>
        </p:sp>
        <p:sp>
          <p:nvSpPr>
            <p:cNvPr id="26656"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prstTxWarp prst="textNoShape">
                <a:avLst/>
              </a:prstTxWarp>
            </a:bodyPr>
            <a:lstStyle/>
            <a:p>
              <a:endParaRPr lang="en-US"/>
            </a:p>
          </p:txBody>
        </p:sp>
        <p:sp>
          <p:nvSpPr>
            <p:cNvPr id="26657"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prstTxWarp prst="textNoShape">
                <a:avLst/>
              </a:prstTxWarp>
            </a:bodyPr>
            <a:lstStyle/>
            <a:p>
              <a:endParaRPr lang="en-US"/>
            </a:p>
          </p:txBody>
        </p:sp>
        <p:sp>
          <p:nvSpPr>
            <p:cNvPr id="26658"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prstTxWarp prst="textNoShape">
                <a:avLst/>
              </a:prstTxWarp>
            </a:bodyPr>
            <a:lstStyle/>
            <a:p>
              <a:endParaRPr lang="en-US"/>
            </a:p>
          </p:txBody>
        </p:sp>
        <p:sp>
          <p:nvSpPr>
            <p:cNvPr id="26659"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prstTxWarp prst="textNoShape">
                <a:avLst/>
              </a:prstTxWarp>
            </a:bodyPr>
            <a:lstStyle/>
            <a:p>
              <a:endParaRPr lang="en-US"/>
            </a:p>
          </p:txBody>
        </p:sp>
        <p:sp>
          <p:nvSpPr>
            <p:cNvPr id="26660"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prstTxWarp prst="textNoShape">
                <a:avLst/>
              </a:prstTxWarp>
            </a:bodyPr>
            <a:lstStyle/>
            <a:p>
              <a:endParaRPr lang="en-US"/>
            </a:p>
          </p:txBody>
        </p:sp>
      </p:grpSp>
      <p:sp>
        <p:nvSpPr>
          <p:cNvPr id="26661" name="Rectangle 37"/>
          <p:cNvSpPr>
            <a:spLocks noGrp="1" noChangeArrowheads="1"/>
          </p:cNvSpPr>
          <p:nvPr>
            <p:ph type="title"/>
          </p:nvPr>
        </p:nvSpPr>
        <p:spPr bwMode="black">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6662" name="Rectangle 38"/>
          <p:cNvSpPr>
            <a:spLocks noGrp="1" noChangeArrowheads="1"/>
          </p:cNvSpPr>
          <p:nvPr>
            <p:ph type="body" idx="1"/>
          </p:nvPr>
        </p:nvSpPr>
        <p:spPr bwMode="black">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663" name="Rectangle 39"/>
          <p:cNvSpPr>
            <a:spLocks noGrp="1" noChangeArrowheads="1"/>
          </p:cNvSpPr>
          <p:nvPr>
            <p:ph type="dt" sz="half" idx="2"/>
          </p:nvPr>
        </p:nvSpPr>
        <p:spPr bwMode="black">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26664" name="Rectangle 40"/>
          <p:cNvSpPr>
            <a:spLocks noGrp="1" noChangeArrowheads="1"/>
          </p:cNvSpPr>
          <p:nvPr>
            <p:ph type="ftr" sz="quarter" idx="3"/>
          </p:nvPr>
        </p:nvSpPr>
        <p:spPr bwMode="black">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26665" name="Rectangle 41"/>
          <p:cNvSpPr>
            <a:spLocks noGrp="1" noChangeArrowheads="1"/>
          </p:cNvSpPr>
          <p:nvPr>
            <p:ph type="sldNum" sz="quarter" idx="4"/>
          </p:nvPr>
        </p:nvSpPr>
        <p:spPr bwMode="black">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76755906-86C0-D048-8BA8-C290CE894FB0}" type="slidenum">
              <a:rPr lang="en-US"/>
              <a:pPr/>
              <a:t>‹#›</a:t>
            </a:fld>
            <a:endParaRPr lang="en-US"/>
          </a:p>
        </p:txBody>
      </p:sp>
    </p:spTree>
  </p:cSld>
  <p:clrMap bg1="dk2" tx1="lt1" bg2="dk1"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Arial" pitchFamily="-112" charset="0"/>
        </a:defRPr>
      </a:lvl9pPr>
    </p:titleStyle>
    <p:bodyStyle>
      <a:lvl1pPr marL="342900" indent="-342900" algn="l" rtl="0" fontAlgn="base">
        <a:spcBef>
          <a:spcPct val="20000"/>
        </a:spcBef>
        <a:spcAft>
          <a:spcPct val="0"/>
        </a:spcAft>
        <a:buClr>
          <a:schemeClr val="hlink"/>
        </a:buClr>
        <a:buSzPct val="65000"/>
        <a:buFont typeface="Wingdings" pitchFamily="-11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SzPct val="65000"/>
        <a:buFont typeface="Wingdings" pitchFamily="-112" charset="2"/>
        <a:buChar char="n"/>
        <a:defRPr sz="2800">
          <a:solidFill>
            <a:schemeClr val="tx1"/>
          </a:solidFill>
          <a:effectLst>
            <a:outerShdw blurRad="38100" dist="38100" dir="2700000" algn="tl">
              <a:srgbClr val="000000"/>
            </a:outerShdw>
          </a:effectLst>
          <a:latin typeface="+mn-lt"/>
          <a:ea typeface="ＭＳ Ｐゴシック" pitchFamily="-112" charset="-128"/>
        </a:defRPr>
      </a:lvl2pPr>
      <a:lvl3pPr marL="1143000" indent="-228600" algn="l" rtl="0" fontAlgn="base">
        <a:spcBef>
          <a:spcPct val="20000"/>
        </a:spcBef>
        <a:spcAft>
          <a:spcPct val="0"/>
        </a:spcAft>
        <a:buClr>
          <a:schemeClr val="accent2"/>
        </a:buClr>
        <a:buSzPct val="65000"/>
        <a:buFont typeface="Wingdings" pitchFamily="-112" charset="2"/>
        <a:buChar char="n"/>
        <a:defRPr sz="2400">
          <a:solidFill>
            <a:schemeClr val="tx1"/>
          </a:solidFill>
          <a:effectLst>
            <a:outerShdw blurRad="38100" dist="38100" dir="2700000" algn="tl">
              <a:srgbClr val="000000"/>
            </a:outerShdw>
          </a:effectLst>
          <a:latin typeface="+mn-lt"/>
          <a:ea typeface="ＭＳ Ｐゴシック" pitchFamily="-112" charset="-128"/>
        </a:defRPr>
      </a:lvl3pPr>
      <a:lvl4pPr marL="1600200" indent="-228600" algn="l" rtl="0" fontAlgn="base">
        <a:spcBef>
          <a:spcPct val="20000"/>
        </a:spcBef>
        <a:spcAft>
          <a:spcPct val="0"/>
        </a:spcAft>
        <a:buClr>
          <a:schemeClr val="tx1"/>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4pPr>
      <a:lvl5pPr marL="2057400" indent="-228600" algn="l" rtl="0" fontAlgn="base">
        <a:spcBef>
          <a:spcPct val="20000"/>
        </a:spcBef>
        <a:spcAft>
          <a:spcPct val="0"/>
        </a:spcAft>
        <a:buClr>
          <a:schemeClr val="folHlink"/>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5pPr>
      <a:lvl6pPr marL="2514600" indent="-228600" algn="l" rtl="0" fontAlgn="base">
        <a:spcBef>
          <a:spcPct val="20000"/>
        </a:spcBef>
        <a:spcAft>
          <a:spcPct val="0"/>
        </a:spcAft>
        <a:buClr>
          <a:schemeClr val="folHlink"/>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6pPr>
      <a:lvl7pPr marL="2971800" indent="-228600" algn="l" rtl="0" fontAlgn="base">
        <a:spcBef>
          <a:spcPct val="20000"/>
        </a:spcBef>
        <a:spcAft>
          <a:spcPct val="0"/>
        </a:spcAft>
        <a:buClr>
          <a:schemeClr val="folHlink"/>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7pPr>
      <a:lvl8pPr marL="3429000" indent="-228600" algn="l" rtl="0" fontAlgn="base">
        <a:spcBef>
          <a:spcPct val="20000"/>
        </a:spcBef>
        <a:spcAft>
          <a:spcPct val="0"/>
        </a:spcAft>
        <a:buClr>
          <a:schemeClr val="folHlink"/>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8pPr>
      <a:lvl9pPr marL="3886200" indent="-228600" algn="l" rtl="0" fontAlgn="base">
        <a:spcBef>
          <a:spcPct val="20000"/>
        </a:spcBef>
        <a:spcAft>
          <a:spcPct val="0"/>
        </a:spcAft>
        <a:buClr>
          <a:schemeClr val="folHlink"/>
        </a:buClr>
        <a:buSzPct val="65000"/>
        <a:buFont typeface="Wingdings" pitchFamily="-112" charset="2"/>
        <a:buChar char="n"/>
        <a:defRPr sz="2000">
          <a:solidFill>
            <a:schemeClr val="tx1"/>
          </a:solidFill>
          <a:effectLst>
            <a:outerShdw blurRad="38100" dist="38100" dir="2700000" algn="tl">
              <a:srgbClr val="000000"/>
            </a:outerShdw>
          </a:effectLst>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52625"/>
            <a:ext cx="7772400" cy="1349375"/>
          </a:xfrm>
          <a:noFill/>
          <a:ln/>
        </p:spPr>
        <p:txBody>
          <a:bodyPr lIns="90488" tIns="44450" rIns="90488" bIns="44450" anchor="ctr" anchorCtr="0"/>
          <a:lstStyle/>
          <a:p>
            <a:r>
              <a:rPr lang="en-US"/>
              <a:t>Versailles Treaty</a:t>
            </a:r>
          </a:p>
        </p:txBody>
      </p:sp>
      <p:sp>
        <p:nvSpPr>
          <p:cNvPr id="4099" name="Rectangle 3"/>
          <p:cNvSpPr>
            <a:spLocks noGrp="1" noChangeArrowheads="1"/>
          </p:cNvSpPr>
          <p:nvPr>
            <p:ph type="subTitle" idx="1"/>
          </p:nvPr>
        </p:nvSpPr>
        <p:spPr>
          <a:noFill/>
          <a:ln/>
        </p:spPr>
        <p:txBody>
          <a:bodyPr lIns="90488" tIns="44450" rIns="90488" bIns="44450"/>
          <a:lstStyle/>
          <a:p>
            <a:pPr marL="342900" indent="-342900"/>
            <a:r>
              <a:rPr lang="en-US"/>
              <a:t>An end to one war </a:t>
            </a:r>
          </a:p>
          <a:p>
            <a:pPr marL="342900" indent="-342900"/>
            <a:r>
              <a:rPr lang="en-US"/>
              <a:t>The seeds for another</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Wilson</a:t>
            </a:r>
          </a:p>
        </p:txBody>
      </p:sp>
      <p:sp>
        <p:nvSpPr>
          <p:cNvPr id="33795" name="Rectangle 3"/>
          <p:cNvSpPr>
            <a:spLocks noGrp="1" noChangeArrowheads="1"/>
          </p:cNvSpPr>
          <p:nvPr>
            <p:ph type="body" idx="1"/>
          </p:nvPr>
        </p:nvSpPr>
        <p:spPr>
          <a:xfrm>
            <a:off x="152400" y="1066800"/>
            <a:ext cx="8534400" cy="1600200"/>
          </a:xfrm>
        </p:spPr>
        <p:txBody>
          <a:bodyPr/>
          <a:lstStyle/>
          <a:p>
            <a:r>
              <a:rPr lang="en-US" sz="2200" b="1"/>
              <a:t>had been genuinely stunned by the savagery of the Great War. He could not understand how an advanced civilization could have reduced itself so that it had created so much devastation.</a:t>
            </a:r>
          </a:p>
        </p:txBody>
      </p:sp>
      <p:pic>
        <p:nvPicPr>
          <p:cNvPr id="33796" name="Picture 4" descr="hw_wilson_02"/>
          <p:cNvPicPr>
            <a:picLocks noChangeAspect="1" noChangeArrowheads="1"/>
          </p:cNvPicPr>
          <p:nvPr/>
        </p:nvPicPr>
        <p:blipFill>
          <a:blip r:embed="rId3"/>
          <a:srcRect/>
          <a:stretch>
            <a:fillRect/>
          </a:stretch>
        </p:blipFill>
        <p:spPr bwMode="auto">
          <a:xfrm>
            <a:off x="6080125" y="2438400"/>
            <a:ext cx="3063875" cy="4419600"/>
          </a:xfrm>
          <a:prstGeom prst="rect">
            <a:avLst/>
          </a:prstGeom>
          <a:noFill/>
        </p:spPr>
      </p:pic>
      <p:sp>
        <p:nvSpPr>
          <p:cNvPr id="33798" name="Rectangle 6"/>
          <p:cNvSpPr>
            <a:spLocks noChangeArrowheads="1"/>
          </p:cNvSpPr>
          <p:nvPr/>
        </p:nvSpPr>
        <p:spPr bwMode="black">
          <a:xfrm>
            <a:off x="152400" y="2667000"/>
            <a:ext cx="5943600" cy="4191000"/>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20000"/>
              </a:spcBef>
              <a:buClr>
                <a:schemeClr val="hlink"/>
              </a:buClr>
              <a:buSzPct val="65000"/>
              <a:buFont typeface="Wingdings" pitchFamily="-112" charset="2"/>
              <a:buChar char="n"/>
            </a:pPr>
            <a:r>
              <a:rPr lang="en-US" sz="2200" b="1">
                <a:effectLst>
                  <a:outerShdw blurRad="38100" dist="38100" dir="2700000" algn="tl">
                    <a:srgbClr val="000000"/>
                  </a:outerShdw>
                </a:effectLst>
              </a:rPr>
              <a:t>In America, there was a growing desire for the government to adopt a policy of isolation and leave Europe to its own devices. In failing health, Wilson wanted America to concentrate on itself and, despite developing the idea of a League of Nations, he wanted an American input into Europe to be kept to a minimum. He believed that Germany should be punished but in a way that would lead to European reconciliation as opposed to revenge.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p:cTn id="7" dur="1000" fill="hold"/>
                                        <p:tgtEl>
                                          <p:spTgt spid="3379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379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379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3798"/>
                                        </p:tgtEl>
                                        <p:attrNameLst>
                                          <p:attrName>style.visibility</p:attrName>
                                        </p:attrNameLst>
                                      </p:cBhvr>
                                      <p:to>
                                        <p:strVal val="visible"/>
                                      </p:to>
                                    </p:set>
                                    <p:anim calcmode="lin" valueType="num">
                                      <p:cBhvr>
                                        <p:cTn id="14" dur="1000" fill="hold"/>
                                        <p:tgtEl>
                                          <p:spTgt spid="33798"/>
                                        </p:tgtEl>
                                        <p:attrNameLst>
                                          <p:attrName>ppt_x</p:attrName>
                                        </p:attrNameLst>
                                      </p:cBhvr>
                                      <p:tavLst>
                                        <p:tav tm="0">
                                          <p:val>
                                            <p:strVal val="#ppt_x-.2"/>
                                          </p:val>
                                        </p:tav>
                                        <p:tav tm="100000">
                                          <p:val>
                                            <p:strVal val="#ppt_x"/>
                                          </p:val>
                                        </p:tav>
                                      </p:tavLst>
                                    </p:anim>
                                    <p:anim calcmode="lin" valueType="num">
                                      <p:cBhvr>
                                        <p:cTn id="15" dur="1000" fill="hold"/>
                                        <p:tgtEl>
                                          <p:spTgt spid="3379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P spid="33798"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lIns="90488" tIns="44450" rIns="90488" bIns="44450"/>
          <a:lstStyle/>
          <a:p>
            <a:r>
              <a:rPr lang="en-US"/>
              <a:t>Wilson returns home to get treaty ratified</a:t>
            </a:r>
          </a:p>
        </p:txBody>
      </p:sp>
      <p:sp>
        <p:nvSpPr>
          <p:cNvPr id="8195" name="Rectangle 3"/>
          <p:cNvSpPr>
            <a:spLocks noGrp="1" noChangeArrowheads="1"/>
          </p:cNvSpPr>
          <p:nvPr>
            <p:ph type="body" idx="1"/>
          </p:nvPr>
        </p:nvSpPr>
        <p:spPr>
          <a:noFill/>
          <a:ln/>
        </p:spPr>
        <p:txBody>
          <a:bodyPr lIns="90488" tIns="44450" rIns="90488" bIns="44450"/>
          <a:lstStyle/>
          <a:p>
            <a:r>
              <a:rPr lang="en-US"/>
              <a:t>No Republicans nor Senators were on the peace commission</a:t>
            </a:r>
          </a:p>
          <a:p>
            <a:r>
              <a:rPr lang="en-US"/>
              <a:t>Many objections to Article 10 ( Joint military action against aggressor nation)</a:t>
            </a:r>
          </a:p>
          <a:p>
            <a:pPr lvl="1"/>
            <a:r>
              <a:rPr lang="en-US" sz="2400"/>
              <a:t>Violates Congresses right to declare war</a:t>
            </a:r>
          </a:p>
          <a:p>
            <a:pPr lvl="1"/>
            <a:r>
              <a:rPr lang="en-US" sz="2400"/>
              <a:t>Help empires hang onto colonies</a:t>
            </a:r>
          </a:p>
          <a:p>
            <a:pPr lvl="1"/>
            <a:r>
              <a:rPr lang="en-US" sz="2400"/>
              <a:t>People who voted against 14pts were called Reservationists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1000" fill="hold"/>
                                        <p:tgtEl>
                                          <p:spTgt spid="819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819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8195">
                                            <p:txEl>
                                              <p:pRg st="1" end="1"/>
                                            </p:txEl>
                                          </p:spTgt>
                                        </p:tgtEl>
                                        <p:attrNameLst>
                                          <p:attrName>style.visibility</p:attrName>
                                        </p:attrNameLst>
                                      </p:cBhvr>
                                      <p:to>
                                        <p:strVal val="visible"/>
                                      </p:to>
                                    </p:set>
                                    <p:anim calcmode="lin" valueType="num">
                                      <p:cBhvr>
                                        <p:cTn id="14" dur="1000" fill="hold"/>
                                        <p:tgtEl>
                                          <p:spTgt spid="8195">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819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19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8195">
                                            <p:txEl>
                                              <p:pRg st="2" end="2"/>
                                            </p:txEl>
                                          </p:spTgt>
                                        </p:tgtEl>
                                        <p:attrNameLst>
                                          <p:attrName>style.visibility</p:attrName>
                                        </p:attrNameLst>
                                      </p:cBhvr>
                                      <p:to>
                                        <p:strVal val="visible"/>
                                      </p:to>
                                    </p:set>
                                    <p:anim calcmode="lin" valueType="num">
                                      <p:cBhvr>
                                        <p:cTn id="21" dur="10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819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19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8195">
                                            <p:txEl>
                                              <p:pRg st="3" end="3"/>
                                            </p:txEl>
                                          </p:spTgt>
                                        </p:tgtEl>
                                        <p:attrNameLst>
                                          <p:attrName>style.visibility</p:attrName>
                                        </p:attrNameLst>
                                      </p:cBhvr>
                                      <p:to>
                                        <p:strVal val="visible"/>
                                      </p:to>
                                    </p:set>
                                    <p:anim calcmode="lin" valueType="num">
                                      <p:cBhvr>
                                        <p:cTn id="28" dur="1000" fill="hold"/>
                                        <p:tgtEl>
                                          <p:spTgt spid="8195">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819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19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195">
                                            <p:txEl>
                                              <p:pRg st="4" end="4"/>
                                            </p:txEl>
                                          </p:spTgt>
                                        </p:tgtEl>
                                        <p:attrNameLst>
                                          <p:attrName>style.visibility</p:attrName>
                                        </p:attrNameLst>
                                      </p:cBhvr>
                                      <p:to>
                                        <p:strVal val="visible"/>
                                      </p:to>
                                    </p:set>
                                    <p:anim calcmode="lin" valueType="num">
                                      <p:cBhvr>
                                        <p:cTn id="35" dur="1000" fill="hold"/>
                                        <p:tgtEl>
                                          <p:spTgt spid="8195">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819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2"/>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a:ln/>
        </p:spPr>
        <p:txBody>
          <a:bodyPr lIns="90488" tIns="44450" rIns="90488" bIns="44450"/>
          <a:lstStyle/>
          <a:p>
            <a:r>
              <a:rPr lang="en-US"/>
              <a:t>Wilson takes cause to the People</a:t>
            </a:r>
          </a:p>
        </p:txBody>
      </p:sp>
      <p:sp>
        <p:nvSpPr>
          <p:cNvPr id="9219" name="Rectangle 3"/>
          <p:cNvSpPr>
            <a:spLocks noGrp="1" noChangeArrowheads="1"/>
          </p:cNvSpPr>
          <p:nvPr>
            <p:ph type="body" idx="1"/>
          </p:nvPr>
        </p:nvSpPr>
        <p:spPr>
          <a:xfrm>
            <a:off x="304800" y="1600200"/>
            <a:ext cx="8229600" cy="4530725"/>
          </a:xfrm>
          <a:noFill/>
          <a:ln/>
        </p:spPr>
        <p:txBody>
          <a:bodyPr lIns="90488" tIns="44450" rIns="90488" bIns="44450"/>
          <a:lstStyle/>
          <a:p>
            <a:r>
              <a:rPr lang="en-US" sz="3600"/>
              <a:t>Gives 40 speeches in 22 days in 29 cities</a:t>
            </a:r>
          </a:p>
          <a:p>
            <a:r>
              <a:rPr lang="en-US" sz="3600"/>
              <a:t>Collapses with a stroke in Colorado</a:t>
            </a:r>
          </a:p>
          <a:p>
            <a:pPr lvl="1"/>
            <a:r>
              <a:rPr lang="en-US"/>
              <a:t>8 months doesn’t meet with cabinet</a:t>
            </a:r>
          </a:p>
          <a:p>
            <a:pPr lvl="1"/>
            <a:r>
              <a:rPr lang="en-US"/>
              <a:t>wife may have made the decisions</a:t>
            </a:r>
          </a:p>
        </p:txBody>
      </p:sp>
      <p:pic>
        <p:nvPicPr>
          <p:cNvPr id="9220" name="Picture 4" descr="league_of_nations_11"/>
          <p:cNvPicPr>
            <a:picLocks noChangeAspect="1" noChangeArrowheads="1"/>
          </p:cNvPicPr>
          <p:nvPr/>
        </p:nvPicPr>
        <p:blipFill>
          <a:blip r:embed="rId3"/>
          <a:srcRect/>
          <a:stretch>
            <a:fillRect/>
          </a:stretch>
        </p:blipFill>
        <p:spPr bwMode="auto">
          <a:xfrm>
            <a:off x="6737350" y="3810000"/>
            <a:ext cx="2406650" cy="304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1000" fill="hold"/>
                                        <p:tgtEl>
                                          <p:spTgt spid="921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921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1000" fill="hold"/>
                                        <p:tgtEl>
                                          <p:spTgt spid="9219">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921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921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 calcmode="lin" valueType="num">
                                      <p:cBhvr>
                                        <p:cTn id="28" dur="1000" fill="hold"/>
                                        <p:tgtEl>
                                          <p:spTgt spid="9219">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9219">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bldLvl="2"/>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lIns="90488" tIns="44450" rIns="90488" bIns="44450"/>
          <a:lstStyle/>
          <a:p>
            <a:r>
              <a:rPr lang="en-US"/>
              <a:t>U.S. Doesn't Ratify Versailles Treaty</a:t>
            </a:r>
          </a:p>
        </p:txBody>
      </p:sp>
      <p:sp>
        <p:nvSpPr>
          <p:cNvPr id="10243" name="Rectangle 3"/>
          <p:cNvSpPr>
            <a:spLocks noGrp="1" noChangeArrowheads="1"/>
          </p:cNvSpPr>
          <p:nvPr>
            <p:ph idx="1"/>
          </p:nvPr>
        </p:nvSpPr>
        <p:spPr>
          <a:noFill/>
          <a:ln/>
        </p:spPr>
        <p:txBody>
          <a:bodyPr lIns="90488" tIns="44450" rIns="90488" bIns="44450"/>
          <a:lstStyle/>
          <a:p>
            <a:r>
              <a:rPr lang="en-US" sz="3600"/>
              <a:t>Wilson won’t compromise</a:t>
            </a:r>
          </a:p>
          <a:p>
            <a:r>
              <a:rPr lang="en-US" sz="3600"/>
              <a:t>Congress won’t approve it with Article 10 in the treaty</a:t>
            </a:r>
          </a:p>
          <a:p>
            <a:r>
              <a:rPr lang="en-US" sz="3600"/>
              <a:t>Allies plead with Wilson to compromise</a:t>
            </a:r>
          </a:p>
          <a:p>
            <a:pPr lvl="1"/>
            <a:r>
              <a:rPr lang="en-US"/>
              <a:t>They feel U.S. needs to be in the </a:t>
            </a:r>
            <a:r>
              <a:rPr lang="en-US" u="sng"/>
              <a:t>League of Nations </a:t>
            </a:r>
            <a:r>
              <a:rPr lang="en-US"/>
              <a:t>for it to succeed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ppt_x</p:attrName>
                                        </p:attrNameLst>
                                      </p:cBhvr>
                                      <p:tavLst>
                                        <p:tav tm="0">
                                          <p:val>
                                            <p:strVal val="#ppt_x-.2"/>
                                          </p:val>
                                        </p:tav>
                                        <p:tav tm="100000">
                                          <p:val>
                                            <p:strVal val="#ppt_x"/>
                                          </p:val>
                                        </p:tav>
                                      </p:tavLst>
                                    </p:anim>
                                    <p:anim calcmode="lin" valueType="num">
                                      <p:cBhvr>
                                        <p:cTn id="8" dur="1000" fill="hold"/>
                                        <p:tgtEl>
                                          <p:spTgt spid="1024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ln/>
        </p:spPr>
        <p:txBody>
          <a:bodyPr lIns="90488" tIns="44450" rIns="90488" bIns="44450"/>
          <a:lstStyle/>
          <a:p>
            <a:r>
              <a:rPr lang="en-US"/>
              <a:t>German losses in Versailles Treaty</a:t>
            </a:r>
          </a:p>
        </p:txBody>
      </p:sp>
      <p:sp>
        <p:nvSpPr>
          <p:cNvPr id="11267" name="Rectangle 3"/>
          <p:cNvSpPr>
            <a:spLocks noGrp="1" noChangeArrowheads="1"/>
          </p:cNvSpPr>
          <p:nvPr>
            <p:ph type="body" idx="1"/>
          </p:nvPr>
        </p:nvSpPr>
        <p:spPr>
          <a:noFill/>
          <a:ln/>
        </p:spPr>
        <p:txBody>
          <a:bodyPr lIns="90488" tIns="44450" rIns="90488" bIns="44450"/>
          <a:lstStyle/>
          <a:p>
            <a:r>
              <a:rPr lang="en-US"/>
              <a:t>Germany loses 13% of its land</a:t>
            </a:r>
          </a:p>
          <a:p>
            <a:r>
              <a:rPr lang="en-US"/>
              <a:t>10% of its people</a:t>
            </a:r>
          </a:p>
          <a:p>
            <a:r>
              <a:rPr lang="en-US"/>
              <a:t>All of their colonies</a:t>
            </a:r>
          </a:p>
          <a:p>
            <a:r>
              <a:rPr lang="en-US"/>
              <a:t>Must pay $33 Billion in reparations</a:t>
            </a:r>
          </a:p>
          <a:p>
            <a:pPr lvl="1"/>
            <a:r>
              <a:rPr lang="en-US" sz="3200"/>
              <a:t>(July of 1921 U.S. signs its own separate peace with Germany, much less harsh)</a:t>
            </a:r>
          </a:p>
          <a:p>
            <a:pPr lvl="1"/>
            <a:r>
              <a:rPr lang="en-US" sz="3200"/>
              <a:t>U.S. takes isolationist policy until WWII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1000" fill="hold"/>
                                        <p:tgtEl>
                                          <p:spTgt spid="1126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126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1267">
                                            <p:txEl>
                                              <p:pRg st="1" end="1"/>
                                            </p:txEl>
                                          </p:spTgt>
                                        </p:tgtEl>
                                        <p:attrNameLst>
                                          <p:attrName>style.visibility</p:attrName>
                                        </p:attrNameLst>
                                      </p:cBhvr>
                                      <p:to>
                                        <p:strVal val="visible"/>
                                      </p:to>
                                    </p:set>
                                    <p:anim calcmode="lin" valueType="num">
                                      <p:cBhvr>
                                        <p:cTn id="14" dur="1000" fill="hold"/>
                                        <p:tgtEl>
                                          <p:spTgt spid="11267">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1126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1267">
                                            <p:txEl>
                                              <p:pRg st="2" end="2"/>
                                            </p:txEl>
                                          </p:spTgt>
                                        </p:tgtEl>
                                        <p:attrNameLst>
                                          <p:attrName>style.visibility</p:attrName>
                                        </p:attrNameLst>
                                      </p:cBhvr>
                                      <p:to>
                                        <p:strVal val="visible"/>
                                      </p:to>
                                    </p:set>
                                    <p:anim calcmode="lin" valueType="num">
                                      <p:cBhvr>
                                        <p:cTn id="21" dur="1000" fill="hold"/>
                                        <p:tgtEl>
                                          <p:spTgt spid="11267">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1126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26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267">
                                            <p:txEl>
                                              <p:pRg st="3" end="3"/>
                                            </p:txEl>
                                          </p:spTgt>
                                        </p:tgtEl>
                                        <p:attrNameLst>
                                          <p:attrName>style.visibility</p:attrName>
                                        </p:attrNameLst>
                                      </p:cBhvr>
                                      <p:to>
                                        <p:strVal val="visible"/>
                                      </p:to>
                                    </p:set>
                                    <p:anim calcmode="lin" valueType="num">
                                      <p:cBhvr>
                                        <p:cTn id="28" dur="1000" fill="hold"/>
                                        <p:tgtEl>
                                          <p:spTgt spid="11267">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1126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267">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11267">
                                            <p:txEl>
                                              <p:pRg st="4" end="4"/>
                                            </p:txEl>
                                          </p:spTgt>
                                        </p:tgtEl>
                                        <p:attrNameLst>
                                          <p:attrName>style.visibility</p:attrName>
                                        </p:attrNameLst>
                                      </p:cBhvr>
                                      <p:to>
                                        <p:strVal val="visible"/>
                                      </p:to>
                                    </p:set>
                                    <p:anim calcmode="lin" valueType="num">
                                      <p:cBhvr>
                                        <p:cTn id="35" dur="1000" fill="hold"/>
                                        <p:tgtEl>
                                          <p:spTgt spid="11267">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1126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1267">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11267">
                                            <p:txEl>
                                              <p:pRg st="5" end="5"/>
                                            </p:txEl>
                                          </p:spTgt>
                                        </p:tgtEl>
                                        <p:attrNameLst>
                                          <p:attrName>style.visibility</p:attrName>
                                        </p:attrNameLst>
                                      </p:cBhvr>
                                      <p:to>
                                        <p:strVal val="visible"/>
                                      </p:to>
                                    </p:set>
                                    <p:anim calcmode="lin" valueType="num">
                                      <p:cBhvr>
                                        <p:cTn id="42" dur="1000" fill="hold"/>
                                        <p:tgtEl>
                                          <p:spTgt spid="11267">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1126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12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2"/>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7813"/>
            <a:ext cx="8229600" cy="788987"/>
          </a:xfrm>
          <a:noFill/>
          <a:ln/>
        </p:spPr>
        <p:txBody>
          <a:bodyPr lIns="90488" tIns="44450" rIns="90488" bIns="44450"/>
          <a:lstStyle/>
          <a:p>
            <a:r>
              <a:rPr lang="en-US"/>
              <a:t>German Losses - Territorial</a:t>
            </a:r>
          </a:p>
        </p:txBody>
      </p:sp>
      <p:sp>
        <p:nvSpPr>
          <p:cNvPr id="34819" name="Rectangle 3"/>
          <p:cNvSpPr>
            <a:spLocks noGrp="1" noChangeArrowheads="1"/>
          </p:cNvSpPr>
          <p:nvPr>
            <p:ph type="body" idx="1"/>
          </p:nvPr>
        </p:nvSpPr>
        <p:spPr>
          <a:xfrm>
            <a:off x="457200" y="1066800"/>
            <a:ext cx="8458200" cy="5638800"/>
          </a:xfrm>
          <a:noFill/>
          <a:ln/>
        </p:spPr>
        <p:txBody>
          <a:bodyPr lIns="90488" tIns="44450" rIns="90488" bIns="44450"/>
          <a:lstStyle/>
          <a:p>
            <a:r>
              <a:rPr lang="en-US" sz="2000"/>
              <a:t>Germany loses 13% of its land</a:t>
            </a:r>
          </a:p>
          <a:p>
            <a:r>
              <a:rPr lang="en-US" sz="2000"/>
              <a:t>The following land was taken away from Germany :</a:t>
            </a:r>
            <a:endParaRPr lang="en-US" sz="2000">
              <a:solidFill>
                <a:srgbClr val="000000"/>
              </a:solidFill>
              <a:effectLst/>
              <a:latin typeface="Times New Roman" pitchFamily="-112" charset="0"/>
            </a:endParaRPr>
          </a:p>
          <a:p>
            <a:r>
              <a:rPr lang="en-US" sz="2000"/>
              <a:t>Alsace-Lorraine (given to France)</a:t>
            </a:r>
            <a:endParaRPr lang="en-US" sz="2000">
              <a:solidFill>
                <a:srgbClr val="000000"/>
              </a:solidFill>
              <a:effectLst/>
              <a:latin typeface="Times New Roman" pitchFamily="-112" charset="0"/>
            </a:endParaRPr>
          </a:p>
          <a:p>
            <a:r>
              <a:rPr lang="en-US" sz="2000"/>
              <a:t>Eupen and Malmedy (given to Belgium)</a:t>
            </a:r>
            <a:endParaRPr lang="en-US" sz="2000">
              <a:solidFill>
                <a:srgbClr val="000000"/>
              </a:solidFill>
              <a:effectLst/>
              <a:latin typeface="Times New Roman" pitchFamily="-112" charset="0"/>
            </a:endParaRPr>
          </a:p>
          <a:p>
            <a:r>
              <a:rPr lang="en-US" sz="2000"/>
              <a:t>Northern Schleswig (given to Denmark)</a:t>
            </a:r>
            <a:endParaRPr lang="en-US" sz="2000">
              <a:solidFill>
                <a:srgbClr val="000000"/>
              </a:solidFill>
              <a:effectLst/>
              <a:latin typeface="Times New Roman" pitchFamily="-112" charset="0"/>
            </a:endParaRPr>
          </a:p>
          <a:p>
            <a:r>
              <a:rPr lang="en-US" sz="2000"/>
              <a:t>Hultschin (given to Czechoslovakia)</a:t>
            </a:r>
            <a:endParaRPr lang="en-US" sz="2000">
              <a:solidFill>
                <a:srgbClr val="000000"/>
              </a:solidFill>
              <a:effectLst/>
              <a:latin typeface="Times New Roman" pitchFamily="-112" charset="0"/>
            </a:endParaRPr>
          </a:p>
          <a:p>
            <a:r>
              <a:rPr lang="en-US" sz="2000"/>
              <a:t>West Prussia, Posen and Upper Silesia (given to Poland)</a:t>
            </a:r>
          </a:p>
          <a:p>
            <a:r>
              <a:rPr lang="en-US" sz="2000"/>
              <a:t>The Saar, Danzig and Memel were put under the control of the League of Nations and the people of these regions would be allowed to vote to stay in Germany or not in a future referendum.</a:t>
            </a:r>
            <a:endParaRPr lang="en-US" sz="2000">
              <a:solidFill>
                <a:srgbClr val="000000"/>
              </a:solidFill>
              <a:effectLst/>
              <a:latin typeface="Times New Roman" pitchFamily="-112" charset="0"/>
            </a:endParaRPr>
          </a:p>
          <a:p>
            <a:r>
              <a:rPr lang="en-US" sz="2000"/>
              <a:t>The League of Nations also took control of Germany's overseas colonies.</a:t>
            </a:r>
          </a:p>
          <a:p>
            <a:r>
              <a:rPr lang="en-US" sz="2000"/>
              <a:t>Germany had to return to Russia land taken in the Treaty of Brest-Litovsk. Some of this land was made into new states : Estonia, Lithuania and Latvia. An enlarged Poland also received some of this land.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p:cTn id="7" dur="1000" fill="hold"/>
                                        <p:tgtEl>
                                          <p:spTgt spid="3481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481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48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4819">
                                            <p:txEl>
                                              <p:pRg st="1" end="1"/>
                                            </p:txEl>
                                          </p:spTgt>
                                        </p:tgtEl>
                                        <p:attrNameLst>
                                          <p:attrName>style.visibility</p:attrName>
                                        </p:attrNameLst>
                                      </p:cBhvr>
                                      <p:to>
                                        <p:strVal val="visible"/>
                                      </p:to>
                                    </p:set>
                                    <p:anim calcmode="lin" valueType="num">
                                      <p:cBhvr>
                                        <p:cTn id="14" dur="1000" fill="hold"/>
                                        <p:tgtEl>
                                          <p:spTgt spid="34819">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481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48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4819">
                                            <p:txEl>
                                              <p:pRg st="2" end="2"/>
                                            </p:txEl>
                                          </p:spTgt>
                                        </p:tgtEl>
                                        <p:attrNameLst>
                                          <p:attrName>style.visibility</p:attrName>
                                        </p:attrNameLst>
                                      </p:cBhvr>
                                      <p:to>
                                        <p:strVal val="visible"/>
                                      </p:to>
                                    </p:set>
                                    <p:anim calcmode="lin" valueType="num">
                                      <p:cBhvr>
                                        <p:cTn id="21" dur="1000" fill="hold"/>
                                        <p:tgtEl>
                                          <p:spTgt spid="34819">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481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48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4819">
                                            <p:txEl>
                                              <p:pRg st="3" end="3"/>
                                            </p:txEl>
                                          </p:spTgt>
                                        </p:tgtEl>
                                        <p:attrNameLst>
                                          <p:attrName>style.visibility</p:attrName>
                                        </p:attrNameLst>
                                      </p:cBhvr>
                                      <p:to>
                                        <p:strVal val="visible"/>
                                      </p:to>
                                    </p:set>
                                    <p:anim calcmode="lin" valueType="num">
                                      <p:cBhvr>
                                        <p:cTn id="28" dur="1000" fill="hold"/>
                                        <p:tgtEl>
                                          <p:spTgt spid="34819">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4819">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48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34819">
                                            <p:txEl>
                                              <p:pRg st="4" end="4"/>
                                            </p:txEl>
                                          </p:spTgt>
                                        </p:tgtEl>
                                        <p:attrNameLst>
                                          <p:attrName>style.visibility</p:attrName>
                                        </p:attrNameLst>
                                      </p:cBhvr>
                                      <p:to>
                                        <p:strVal val="visible"/>
                                      </p:to>
                                    </p:set>
                                    <p:anim calcmode="lin" valueType="num">
                                      <p:cBhvr>
                                        <p:cTn id="35" dur="1000" fill="hold"/>
                                        <p:tgtEl>
                                          <p:spTgt spid="34819">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4819">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4819">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34819">
                                            <p:txEl>
                                              <p:pRg st="5" end="5"/>
                                            </p:txEl>
                                          </p:spTgt>
                                        </p:tgtEl>
                                        <p:attrNameLst>
                                          <p:attrName>style.visibility</p:attrName>
                                        </p:attrNameLst>
                                      </p:cBhvr>
                                      <p:to>
                                        <p:strVal val="visible"/>
                                      </p:to>
                                    </p:set>
                                    <p:anim calcmode="lin" valueType="num">
                                      <p:cBhvr>
                                        <p:cTn id="42" dur="1000" fill="hold"/>
                                        <p:tgtEl>
                                          <p:spTgt spid="34819">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34819">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4819">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34819">
                                            <p:txEl>
                                              <p:pRg st="6" end="6"/>
                                            </p:txEl>
                                          </p:spTgt>
                                        </p:tgtEl>
                                        <p:attrNameLst>
                                          <p:attrName>style.visibility</p:attrName>
                                        </p:attrNameLst>
                                      </p:cBhvr>
                                      <p:to>
                                        <p:strVal val="visible"/>
                                      </p:to>
                                    </p:set>
                                    <p:anim calcmode="lin" valueType="num">
                                      <p:cBhvr>
                                        <p:cTn id="49" dur="1000" fill="hold"/>
                                        <p:tgtEl>
                                          <p:spTgt spid="34819">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34819">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4819">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34819">
                                            <p:txEl>
                                              <p:pRg st="7" end="7"/>
                                            </p:txEl>
                                          </p:spTgt>
                                        </p:tgtEl>
                                        <p:attrNameLst>
                                          <p:attrName>style.visibility</p:attrName>
                                        </p:attrNameLst>
                                      </p:cBhvr>
                                      <p:to>
                                        <p:strVal val="visible"/>
                                      </p:to>
                                    </p:set>
                                    <p:anim calcmode="lin" valueType="num">
                                      <p:cBhvr>
                                        <p:cTn id="56" dur="1000" fill="hold"/>
                                        <p:tgtEl>
                                          <p:spTgt spid="34819">
                                            <p:txEl>
                                              <p:pRg st="7" end="7"/>
                                            </p:txEl>
                                          </p:spTgt>
                                        </p:tgtEl>
                                        <p:attrNameLst>
                                          <p:attrName>ppt_x</p:attrName>
                                        </p:attrNameLst>
                                      </p:cBhvr>
                                      <p:tavLst>
                                        <p:tav tm="0">
                                          <p:val>
                                            <p:strVal val="#ppt_x-.2"/>
                                          </p:val>
                                        </p:tav>
                                        <p:tav tm="100000">
                                          <p:val>
                                            <p:strVal val="#ppt_x"/>
                                          </p:val>
                                        </p:tav>
                                      </p:tavLst>
                                    </p:anim>
                                    <p:anim calcmode="lin" valueType="num">
                                      <p:cBhvr>
                                        <p:cTn id="57" dur="1000" fill="hold"/>
                                        <p:tgtEl>
                                          <p:spTgt spid="34819">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4819">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34819">
                                            <p:txEl>
                                              <p:pRg st="8" end="8"/>
                                            </p:txEl>
                                          </p:spTgt>
                                        </p:tgtEl>
                                        <p:attrNameLst>
                                          <p:attrName>style.visibility</p:attrName>
                                        </p:attrNameLst>
                                      </p:cBhvr>
                                      <p:to>
                                        <p:strVal val="visible"/>
                                      </p:to>
                                    </p:set>
                                    <p:anim calcmode="lin" valueType="num">
                                      <p:cBhvr>
                                        <p:cTn id="63" dur="1000" fill="hold"/>
                                        <p:tgtEl>
                                          <p:spTgt spid="34819">
                                            <p:txEl>
                                              <p:pRg st="8" end="8"/>
                                            </p:txEl>
                                          </p:spTgt>
                                        </p:tgtEl>
                                        <p:attrNameLst>
                                          <p:attrName>ppt_x</p:attrName>
                                        </p:attrNameLst>
                                      </p:cBhvr>
                                      <p:tavLst>
                                        <p:tav tm="0">
                                          <p:val>
                                            <p:strVal val="#ppt_x-.2"/>
                                          </p:val>
                                        </p:tav>
                                        <p:tav tm="100000">
                                          <p:val>
                                            <p:strVal val="#ppt_x"/>
                                          </p:val>
                                        </p:tav>
                                      </p:tavLst>
                                    </p:anim>
                                    <p:anim calcmode="lin" valueType="num">
                                      <p:cBhvr>
                                        <p:cTn id="64" dur="1000" fill="hold"/>
                                        <p:tgtEl>
                                          <p:spTgt spid="34819">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34819">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34819">
                                            <p:txEl>
                                              <p:pRg st="9" end="9"/>
                                            </p:txEl>
                                          </p:spTgt>
                                        </p:tgtEl>
                                        <p:attrNameLst>
                                          <p:attrName>style.visibility</p:attrName>
                                        </p:attrNameLst>
                                      </p:cBhvr>
                                      <p:to>
                                        <p:strVal val="visible"/>
                                      </p:to>
                                    </p:set>
                                    <p:anim calcmode="lin" valueType="num">
                                      <p:cBhvr>
                                        <p:cTn id="70" dur="1000" fill="hold"/>
                                        <p:tgtEl>
                                          <p:spTgt spid="34819">
                                            <p:txEl>
                                              <p:pRg st="9" end="9"/>
                                            </p:txEl>
                                          </p:spTgt>
                                        </p:tgtEl>
                                        <p:attrNameLst>
                                          <p:attrName>ppt_x</p:attrName>
                                        </p:attrNameLst>
                                      </p:cBhvr>
                                      <p:tavLst>
                                        <p:tav tm="0">
                                          <p:val>
                                            <p:strVal val="#ppt_x-.2"/>
                                          </p:val>
                                        </p:tav>
                                        <p:tav tm="100000">
                                          <p:val>
                                            <p:strVal val="#ppt_x"/>
                                          </p:val>
                                        </p:tav>
                                      </p:tavLst>
                                    </p:anim>
                                    <p:anim calcmode="lin" valueType="num">
                                      <p:cBhvr>
                                        <p:cTn id="71" dur="1000" fill="hold"/>
                                        <p:tgtEl>
                                          <p:spTgt spid="34819">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72" dur="1000"/>
                                        <p:tgtEl>
                                          <p:spTgt spid="3481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7813"/>
            <a:ext cx="8229600" cy="788987"/>
          </a:xfrm>
          <a:noFill/>
          <a:ln/>
        </p:spPr>
        <p:txBody>
          <a:bodyPr lIns="90488" tIns="44450" rIns="90488" bIns="44450"/>
          <a:lstStyle/>
          <a:p>
            <a:r>
              <a:rPr lang="en-US"/>
              <a:t>German Losses - Military</a:t>
            </a:r>
          </a:p>
        </p:txBody>
      </p:sp>
      <p:sp>
        <p:nvSpPr>
          <p:cNvPr id="35843" name="Rectangle 3"/>
          <p:cNvSpPr>
            <a:spLocks noGrp="1" noChangeArrowheads="1"/>
          </p:cNvSpPr>
          <p:nvPr>
            <p:ph type="body" idx="1"/>
          </p:nvPr>
        </p:nvSpPr>
        <p:spPr>
          <a:xfrm>
            <a:off x="457200" y="1066800"/>
            <a:ext cx="8458200" cy="5638800"/>
          </a:xfrm>
          <a:noFill/>
          <a:ln/>
        </p:spPr>
        <p:txBody>
          <a:bodyPr lIns="90488" tIns="44450" rIns="90488" bIns="44450"/>
          <a:lstStyle/>
          <a:p>
            <a:r>
              <a:rPr lang="en-US" sz="2800"/>
              <a:t>Germany’s army was reduced to 100,000 men; the army was not allowed tanks</a:t>
            </a:r>
          </a:p>
          <a:p>
            <a:r>
              <a:rPr lang="en-US" sz="2800"/>
              <a:t>She was not allowed an airforce </a:t>
            </a:r>
          </a:p>
          <a:p>
            <a:r>
              <a:rPr lang="en-US" sz="2800"/>
              <a:t>She was allowed only 6 capital naval ships and no submarines </a:t>
            </a:r>
            <a:endParaRPr lang="en-US" sz="2000">
              <a:solidFill>
                <a:srgbClr val="000000"/>
              </a:solidFill>
              <a:effectLst/>
              <a:latin typeface="Times New Roman" pitchFamily="-112" charset="0"/>
            </a:endParaRPr>
          </a:p>
          <a:p>
            <a:r>
              <a:rPr lang="en-US" sz="2800"/>
              <a:t>The west of the Rhineland and 50 kms east of the River Rhine was made into a demilitarized zone (DMZ). No German soldier or weapon was allowed into this zone. The Allies were to keep an army of occupation on the west bank of the Rhine for 15 years.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p:cTn id="7" dur="1000" fill="hold"/>
                                        <p:tgtEl>
                                          <p:spTgt spid="3584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584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584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5843">
                                            <p:txEl>
                                              <p:pRg st="1" end="1"/>
                                            </p:txEl>
                                          </p:spTgt>
                                        </p:tgtEl>
                                        <p:attrNameLst>
                                          <p:attrName>style.visibility</p:attrName>
                                        </p:attrNameLst>
                                      </p:cBhvr>
                                      <p:to>
                                        <p:strVal val="visible"/>
                                      </p:to>
                                    </p:set>
                                    <p:anim calcmode="lin" valueType="num">
                                      <p:cBhvr>
                                        <p:cTn id="14" dur="1000" fill="hold"/>
                                        <p:tgtEl>
                                          <p:spTgt spid="3584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584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584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5843">
                                            <p:txEl>
                                              <p:pRg st="2" end="2"/>
                                            </p:txEl>
                                          </p:spTgt>
                                        </p:tgtEl>
                                        <p:attrNameLst>
                                          <p:attrName>style.visibility</p:attrName>
                                        </p:attrNameLst>
                                      </p:cBhvr>
                                      <p:to>
                                        <p:strVal val="visible"/>
                                      </p:to>
                                    </p:set>
                                    <p:anim calcmode="lin" valueType="num">
                                      <p:cBhvr>
                                        <p:cTn id="21" dur="1000" fill="hold"/>
                                        <p:tgtEl>
                                          <p:spTgt spid="3584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584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584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5843">
                                            <p:txEl>
                                              <p:pRg st="3" end="3"/>
                                            </p:txEl>
                                          </p:spTgt>
                                        </p:tgtEl>
                                        <p:attrNameLst>
                                          <p:attrName>style.visibility</p:attrName>
                                        </p:attrNameLst>
                                      </p:cBhvr>
                                      <p:to>
                                        <p:strVal val="visible"/>
                                      </p:to>
                                    </p:set>
                                    <p:anim calcmode="lin" valueType="num">
                                      <p:cBhvr>
                                        <p:cTn id="28" dur="1000" fill="hold"/>
                                        <p:tgtEl>
                                          <p:spTgt spid="3584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584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58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7813"/>
            <a:ext cx="8229600" cy="941387"/>
          </a:xfrm>
        </p:spPr>
        <p:txBody>
          <a:bodyPr/>
          <a:lstStyle/>
          <a:p>
            <a:r>
              <a:rPr lang="en-US"/>
              <a:t>War Guilt</a:t>
            </a:r>
          </a:p>
        </p:txBody>
      </p:sp>
      <p:sp>
        <p:nvSpPr>
          <p:cNvPr id="36867" name="Rectangle 3"/>
          <p:cNvSpPr>
            <a:spLocks noGrp="1" noChangeArrowheads="1"/>
          </p:cNvSpPr>
          <p:nvPr>
            <p:ph type="body" idx="1"/>
          </p:nvPr>
        </p:nvSpPr>
        <p:spPr>
          <a:xfrm>
            <a:off x="228600" y="1295400"/>
            <a:ext cx="8686800" cy="5715000"/>
          </a:xfrm>
        </p:spPr>
        <p:txBody>
          <a:bodyPr/>
          <a:lstStyle/>
          <a:p>
            <a:pPr>
              <a:lnSpc>
                <a:spcPct val="80000"/>
              </a:lnSpc>
            </a:pPr>
            <a:r>
              <a:rPr lang="en-US" sz="2200" b="1"/>
              <a:t>Germany had to admit full responsibility for starting the war. This was Clause 231 - the infamous "War Guilt Clause".</a:t>
            </a:r>
            <a:r>
              <a:rPr lang="en-US" sz="2200" b="1">
                <a:latin typeface="Times New Roman" pitchFamily="-112" charset="0"/>
              </a:rPr>
              <a:t> </a:t>
            </a:r>
          </a:p>
          <a:p>
            <a:pPr>
              <a:lnSpc>
                <a:spcPct val="80000"/>
              </a:lnSpc>
            </a:pPr>
            <a:endParaRPr lang="en-US" sz="2200" b="1">
              <a:latin typeface="Times New Roman" pitchFamily="-112" charset="0"/>
            </a:endParaRPr>
          </a:p>
          <a:p>
            <a:pPr>
              <a:lnSpc>
                <a:spcPct val="80000"/>
              </a:lnSpc>
            </a:pPr>
            <a:r>
              <a:rPr lang="en-US" sz="2200" b="1"/>
              <a:t>Germany, as she was responsible for starting the war as stated in clause 231, was, therefore responsible for all the war damage caused by the First World War. Therefore, she had to pay reparations, the bulk of which would go to France and Belgium to pay for the damage done to the infrastructure of both countries by the war. Quite literally, reparations would be used to pay for the damage to be repaired.</a:t>
            </a:r>
            <a:r>
              <a:rPr lang="en-US" sz="2200" b="1">
                <a:latin typeface="Times New Roman" pitchFamily="-112" charset="0"/>
              </a:rPr>
              <a:t> </a:t>
            </a:r>
          </a:p>
          <a:p>
            <a:pPr>
              <a:lnSpc>
                <a:spcPct val="80000"/>
              </a:lnSpc>
            </a:pPr>
            <a:endParaRPr lang="en-US" sz="2200" b="1">
              <a:latin typeface="Times New Roman" pitchFamily="-112" charset="0"/>
            </a:endParaRPr>
          </a:p>
          <a:p>
            <a:pPr>
              <a:lnSpc>
                <a:spcPct val="80000"/>
              </a:lnSpc>
            </a:pPr>
            <a:r>
              <a:rPr lang="en-US" sz="2200" b="1"/>
              <a:t>Payment could be in kind or cash. The figure was not set at Versailles - it was to be determined later. The Germans were told to write a blank check which the Allies would cash when it suited them. The figure was eventually put at £6,600 million - a huge sum of money well beyond Germany’s ability to pay.</a:t>
            </a:r>
            <a:r>
              <a:rPr lang="en-US" sz="2200" b="1">
                <a:latin typeface="Times New Roman" pitchFamily="-112" charset="0"/>
              </a:rPr>
              <a:t> </a:t>
            </a:r>
            <a:endParaRPr lang="en-US" sz="2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p:cTn id="7" dur="1000" fill="hold"/>
                                        <p:tgtEl>
                                          <p:spTgt spid="3686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686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6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6867">
                                            <p:txEl>
                                              <p:pRg st="2" end="2"/>
                                            </p:txEl>
                                          </p:spTgt>
                                        </p:tgtEl>
                                        <p:attrNameLst>
                                          <p:attrName>style.visibility</p:attrName>
                                        </p:attrNameLst>
                                      </p:cBhvr>
                                      <p:to>
                                        <p:strVal val="visible"/>
                                      </p:to>
                                    </p:set>
                                    <p:anim calcmode="lin" valueType="num">
                                      <p:cBhvr>
                                        <p:cTn id="14" dur="1000" fill="hold"/>
                                        <p:tgtEl>
                                          <p:spTgt spid="36867">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686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686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6867">
                                            <p:txEl>
                                              <p:pRg st="4" end="4"/>
                                            </p:txEl>
                                          </p:spTgt>
                                        </p:tgtEl>
                                        <p:attrNameLst>
                                          <p:attrName>style.visibility</p:attrName>
                                        </p:attrNameLst>
                                      </p:cBhvr>
                                      <p:to>
                                        <p:strVal val="visible"/>
                                      </p:to>
                                    </p:set>
                                    <p:anim calcmode="lin" valueType="num">
                                      <p:cBhvr>
                                        <p:cTn id="21" dur="1000" fill="hold"/>
                                        <p:tgtEl>
                                          <p:spTgt spid="36867">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3686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0488" tIns="44450" rIns="90488" bIns="44450"/>
          <a:lstStyle/>
          <a:p>
            <a:r>
              <a:rPr lang="en-US"/>
              <a:t>Introduction</a:t>
            </a:r>
          </a:p>
        </p:txBody>
      </p:sp>
      <p:sp>
        <p:nvSpPr>
          <p:cNvPr id="5123" name="Rectangle 3"/>
          <p:cNvSpPr>
            <a:spLocks noGrp="1" noChangeArrowheads="1"/>
          </p:cNvSpPr>
          <p:nvPr>
            <p:ph idx="1"/>
          </p:nvPr>
        </p:nvSpPr>
        <p:spPr>
          <a:noFill/>
          <a:ln/>
        </p:spPr>
        <p:txBody>
          <a:bodyPr lIns="90488" tIns="44450" rIns="90488" bIns="44450"/>
          <a:lstStyle/>
          <a:p>
            <a:r>
              <a:rPr lang="en-US"/>
              <a:t>By November of 1918 Germanys window of opportunity has slammed shut.  U.S. troops were growing larger by the day.   Germany signs an </a:t>
            </a:r>
            <a:r>
              <a:rPr lang="en-US" u="sng"/>
              <a:t>armistice</a:t>
            </a:r>
            <a:r>
              <a:rPr lang="en-US"/>
              <a:t> before Allied troops actually invade German soil.  Wilson’s </a:t>
            </a:r>
            <a:r>
              <a:rPr lang="en-US" u="sng"/>
              <a:t>Fourteen Points</a:t>
            </a:r>
            <a:r>
              <a:rPr lang="en-US"/>
              <a:t> promise a lenient peace.</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2000" fill="hold"/>
                                        <p:tgtEl>
                                          <p:spTgt spid="5122"/>
                                        </p:tgtEl>
                                        <p:attrNameLst>
                                          <p:attrName>ppt_w</p:attrName>
                                        </p:attrNameLst>
                                      </p:cBhvr>
                                      <p:tavLst>
                                        <p:tav tm="0">
                                          <p:val>
                                            <p:strVal val="#ppt_w"/>
                                          </p:val>
                                        </p:tav>
                                        <p:tav tm="100000">
                                          <p:val>
                                            <p:strVal val="#ppt_w"/>
                                          </p:val>
                                        </p:tav>
                                      </p:tavLst>
                                    </p:anim>
                                    <p:anim calcmode="lin" valueType="num">
                                      <p:cBhvr>
                                        <p:cTn id="8" dur="2000" fill="hold"/>
                                        <p:tgtEl>
                                          <p:spTgt spid="5122"/>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5122"/>
                                        </p:tgtEl>
                                        <p:attrNameLst>
                                          <p:attrName>ppt_x</p:attrName>
                                        </p:attrNameLst>
                                      </p:cBhvr>
                                      <p:tavLst>
                                        <p:tav tm="0">
                                          <p:val>
                                            <p:strVal val="#ppt_x-.4"/>
                                          </p:val>
                                        </p:tav>
                                        <p:tav tm="100000">
                                          <p:val>
                                            <p:strVal val="#ppt_x"/>
                                          </p:val>
                                        </p:tav>
                                      </p:tavLst>
                                    </p:anim>
                                    <p:anim calcmode="lin" valueType="num">
                                      <p:cBhvr>
                                        <p:cTn id="10" dur="2000" fill="hold"/>
                                        <p:tgtEl>
                                          <p:spTgt spid="5122"/>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p:spPr>
        <p:txBody>
          <a:bodyPr lIns="90488" tIns="44450" rIns="90488" bIns="44450"/>
          <a:lstStyle/>
          <a:p>
            <a:r>
              <a:rPr lang="en-US"/>
              <a:t>Wilson’s Fourteen Points</a:t>
            </a:r>
          </a:p>
        </p:txBody>
      </p:sp>
      <p:sp>
        <p:nvSpPr>
          <p:cNvPr id="6147" name="Rectangle 3"/>
          <p:cNvSpPr>
            <a:spLocks noGrp="1" noChangeArrowheads="1"/>
          </p:cNvSpPr>
          <p:nvPr>
            <p:ph type="body" idx="1"/>
          </p:nvPr>
        </p:nvSpPr>
        <p:spPr>
          <a:noFill/>
          <a:ln/>
        </p:spPr>
        <p:txBody>
          <a:bodyPr lIns="90488" tIns="44450" rIns="90488" bIns="44450"/>
          <a:lstStyle/>
          <a:p>
            <a:r>
              <a:rPr lang="en-US"/>
              <a:t>1. Open Treaties (Self-Determination)</a:t>
            </a:r>
          </a:p>
          <a:p>
            <a:r>
              <a:rPr lang="en-US"/>
              <a:t>2. Freedom of the seas ( Peace or War)</a:t>
            </a:r>
          </a:p>
          <a:p>
            <a:r>
              <a:rPr lang="en-US"/>
              <a:t>3. Free Trade ( tariffs or colonies)</a:t>
            </a:r>
          </a:p>
          <a:p>
            <a:r>
              <a:rPr lang="en-US"/>
              <a:t>4. Reduction of arms</a:t>
            </a:r>
          </a:p>
          <a:p>
            <a:r>
              <a:rPr lang="en-US"/>
              <a:t>5-13 Concerned redrawing the boundaries of Europe</a:t>
            </a:r>
          </a:p>
          <a:p>
            <a:r>
              <a:rPr lang="en-US"/>
              <a:t>14. Created the </a:t>
            </a:r>
            <a:r>
              <a:rPr lang="en-US" u="sng"/>
              <a:t>League of Nations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614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147">
                                            <p:txEl>
                                              <p:pRg st="0" end="0"/>
                                            </p:txEl>
                                          </p:spTgt>
                                        </p:tgtEl>
                                        <p:attrNameLst>
                                          <p:attrName>style.visibility</p:attrName>
                                        </p:attrNameLst>
                                      </p:cBhvr>
                                      <p:to>
                                        <p:strVal val="visible"/>
                                      </p:to>
                                    </p:set>
                                    <p:animEffect transition="in" filter="fade">
                                      <p:cBhvr>
                                        <p:cTn id="11" dur="1000"/>
                                        <p:tgtEl>
                                          <p:spTgt spid="6147">
                                            <p:txEl>
                                              <p:pRg st="0" end="0"/>
                                            </p:txEl>
                                          </p:spTgt>
                                        </p:tgtEl>
                                      </p:cBhvr>
                                    </p:animEffect>
                                    <p:anim calcmode="lin" valueType="num">
                                      <p:cBhvr>
                                        <p:cTn id="12"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614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61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Effect transition="in" filter="fade">
                                      <p:cBhvr>
                                        <p:cTn id="19" dur="1000"/>
                                        <p:tgtEl>
                                          <p:spTgt spid="6147">
                                            <p:txEl>
                                              <p:pRg st="1" end="1"/>
                                            </p:txEl>
                                          </p:spTgt>
                                        </p:tgtEl>
                                      </p:cBhvr>
                                    </p:animEffect>
                                    <p:anim calcmode="lin" valueType="num">
                                      <p:cBhvr>
                                        <p:cTn id="20"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614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61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6147">
                                            <p:txEl>
                                              <p:pRg st="2" end="2"/>
                                            </p:txEl>
                                          </p:spTgt>
                                        </p:tgtEl>
                                        <p:attrNameLst>
                                          <p:attrName>style.visibility</p:attrName>
                                        </p:attrNameLst>
                                      </p:cBhvr>
                                      <p:to>
                                        <p:strVal val="visible"/>
                                      </p:to>
                                    </p:set>
                                    <p:animEffect transition="in" filter="fade">
                                      <p:cBhvr>
                                        <p:cTn id="27" dur="1000"/>
                                        <p:tgtEl>
                                          <p:spTgt spid="6147">
                                            <p:txEl>
                                              <p:pRg st="2" end="2"/>
                                            </p:txEl>
                                          </p:spTgt>
                                        </p:tgtEl>
                                      </p:cBhvr>
                                    </p:animEffect>
                                    <p:anim calcmode="lin" valueType="num">
                                      <p:cBhvr>
                                        <p:cTn id="28"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614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61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6147">
                                            <p:txEl>
                                              <p:pRg st="3" end="3"/>
                                            </p:txEl>
                                          </p:spTgt>
                                        </p:tgtEl>
                                        <p:attrNameLst>
                                          <p:attrName>style.visibility</p:attrName>
                                        </p:attrNameLst>
                                      </p:cBhvr>
                                      <p:to>
                                        <p:strVal val="visible"/>
                                      </p:to>
                                    </p:set>
                                    <p:animEffect transition="in" filter="fade">
                                      <p:cBhvr>
                                        <p:cTn id="35" dur="1000"/>
                                        <p:tgtEl>
                                          <p:spTgt spid="6147">
                                            <p:txEl>
                                              <p:pRg st="3" end="3"/>
                                            </p:txEl>
                                          </p:spTgt>
                                        </p:tgtEl>
                                      </p:cBhvr>
                                    </p:animEffect>
                                    <p:anim calcmode="lin" valueType="num">
                                      <p:cBhvr>
                                        <p:cTn id="36" dur="1000" fill="hold"/>
                                        <p:tgtEl>
                                          <p:spTgt spid="6147">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614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614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6147">
                                            <p:txEl>
                                              <p:pRg st="4" end="4"/>
                                            </p:txEl>
                                          </p:spTgt>
                                        </p:tgtEl>
                                        <p:attrNameLst>
                                          <p:attrName>style.visibility</p:attrName>
                                        </p:attrNameLst>
                                      </p:cBhvr>
                                      <p:to>
                                        <p:strVal val="visible"/>
                                      </p:to>
                                    </p:set>
                                    <p:animEffect transition="in" filter="fade">
                                      <p:cBhvr>
                                        <p:cTn id="43" dur="1000"/>
                                        <p:tgtEl>
                                          <p:spTgt spid="6147">
                                            <p:txEl>
                                              <p:pRg st="4" end="4"/>
                                            </p:txEl>
                                          </p:spTgt>
                                        </p:tgtEl>
                                      </p:cBhvr>
                                    </p:animEffect>
                                    <p:anim calcmode="lin" valueType="num">
                                      <p:cBhvr>
                                        <p:cTn id="44" dur="1000" fill="hold"/>
                                        <p:tgtEl>
                                          <p:spTgt spid="6147">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614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614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6147">
                                            <p:txEl>
                                              <p:pRg st="5" end="5"/>
                                            </p:txEl>
                                          </p:spTgt>
                                        </p:tgtEl>
                                        <p:attrNameLst>
                                          <p:attrName>style.visibility</p:attrName>
                                        </p:attrNameLst>
                                      </p:cBhvr>
                                      <p:to>
                                        <p:strVal val="visible"/>
                                      </p:to>
                                    </p:set>
                                    <p:animEffect transition="in" filter="fade">
                                      <p:cBhvr>
                                        <p:cTn id="51" dur="1000"/>
                                        <p:tgtEl>
                                          <p:spTgt spid="6147">
                                            <p:txEl>
                                              <p:pRg st="5" end="5"/>
                                            </p:txEl>
                                          </p:spTgt>
                                        </p:tgtEl>
                                      </p:cBhvr>
                                    </p:animEffect>
                                    <p:anim calcmode="lin" valueType="num">
                                      <p:cBhvr>
                                        <p:cTn id="52" dur="1000" fill="hold"/>
                                        <p:tgtEl>
                                          <p:spTgt spid="6147">
                                            <p:txEl>
                                              <p:pRg st="5" end="5"/>
                                            </p:txEl>
                                          </p:spTgt>
                                        </p:tgtEl>
                                        <p:attrNameLst>
                                          <p:attrName>ppt_x</p:attrName>
                                        </p:attrNameLst>
                                      </p:cBhvr>
                                      <p:tavLst>
                                        <p:tav tm="0">
                                          <p:val>
                                            <p:strVal val="#ppt_x"/>
                                          </p:val>
                                        </p:tav>
                                        <p:tav tm="100000">
                                          <p:val>
                                            <p:strVal val="#ppt_x"/>
                                          </p:val>
                                        </p:tav>
                                      </p:tavLst>
                                    </p:anim>
                                    <p:anim calcmode="lin" valueType="num">
                                      <p:cBhvr>
                                        <p:cTn id="53" dur="898" decel="100000" fill="hold"/>
                                        <p:tgtEl>
                                          <p:spTgt spid="6147">
                                            <p:txEl>
                                              <p:pRg st="5" end="5"/>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898"/>
                                          </p:stCondLst>
                                        </p:cTn>
                                        <p:tgtEl>
                                          <p:spTgt spid="6147">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endParaRPr lang="en-US"/>
          </a:p>
        </p:txBody>
      </p:sp>
      <p:sp>
        <p:nvSpPr>
          <p:cNvPr id="29699" name="Rectangle 3"/>
          <p:cNvSpPr>
            <a:spLocks noGrp="1" noChangeArrowheads="1"/>
          </p:cNvSpPr>
          <p:nvPr>
            <p:ph type="body" idx="1"/>
          </p:nvPr>
        </p:nvSpPr>
        <p:spPr/>
        <p:txBody>
          <a:bodyPr/>
          <a:lstStyle/>
          <a:p>
            <a:pPr algn="ctr"/>
            <a:r>
              <a:rPr lang="en-US" sz="4000" b="1"/>
              <a:t>The victors from World War One were in no mood to be charitable to the defeated nations and Germany in particular was held responsible for the war and its consequences.</a:t>
            </a:r>
            <a:endParaRPr lang="en-US" sz="6600"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8229600" cy="1627187"/>
          </a:xfrm>
          <a:noFill/>
          <a:ln/>
        </p:spPr>
        <p:txBody>
          <a:bodyPr lIns="90488" tIns="44450" rIns="90488" bIns="44450"/>
          <a:lstStyle/>
          <a:p>
            <a:r>
              <a:rPr lang="en-US"/>
              <a:t>The Demands of </a:t>
            </a:r>
            <a:br>
              <a:rPr lang="en-US"/>
            </a:br>
            <a:r>
              <a:rPr lang="en-US" sz="4000"/>
              <a:t>George (G.B.), Clemenceau (Fr.), Orlando (It.)</a:t>
            </a:r>
            <a:endParaRPr lang="en-US"/>
          </a:p>
        </p:txBody>
      </p:sp>
      <p:sp>
        <p:nvSpPr>
          <p:cNvPr id="7171" name="Rectangle 3"/>
          <p:cNvSpPr>
            <a:spLocks noGrp="1" noChangeArrowheads="1"/>
          </p:cNvSpPr>
          <p:nvPr>
            <p:ph type="body" idx="1"/>
          </p:nvPr>
        </p:nvSpPr>
        <p:spPr>
          <a:xfrm>
            <a:off x="457200" y="1946275"/>
            <a:ext cx="8229600" cy="4530725"/>
          </a:xfrm>
          <a:noFill/>
          <a:ln/>
        </p:spPr>
        <p:txBody>
          <a:bodyPr lIns="90488" tIns="44450" rIns="90488" bIns="44450"/>
          <a:lstStyle/>
          <a:p>
            <a:pPr>
              <a:lnSpc>
                <a:spcPct val="90000"/>
              </a:lnSpc>
            </a:pPr>
            <a:r>
              <a:rPr lang="en-US"/>
              <a:t>Clemenceau, “ God only gave us 10 </a:t>
            </a:r>
          </a:p>
          <a:p>
            <a:pPr>
              <a:lnSpc>
                <a:spcPct val="90000"/>
              </a:lnSpc>
              <a:buFont typeface="Wingdings" pitchFamily="-112" charset="2"/>
              <a:buNone/>
            </a:pPr>
            <a:r>
              <a:rPr lang="en-US"/>
              <a:t>   Commandments, Wilson has given us 14.”</a:t>
            </a:r>
          </a:p>
          <a:p>
            <a:pPr>
              <a:lnSpc>
                <a:spcPct val="90000"/>
              </a:lnSpc>
            </a:pPr>
            <a:r>
              <a:rPr lang="en-US"/>
              <a:t>Punish their enemies so they can’t rise again</a:t>
            </a:r>
          </a:p>
          <a:p>
            <a:pPr>
              <a:lnSpc>
                <a:spcPct val="90000"/>
              </a:lnSpc>
            </a:pPr>
            <a:r>
              <a:rPr lang="en-US"/>
              <a:t>Wanted land</a:t>
            </a:r>
          </a:p>
          <a:p>
            <a:pPr>
              <a:lnSpc>
                <a:spcPct val="90000"/>
              </a:lnSpc>
            </a:pPr>
            <a:r>
              <a:rPr lang="en-US"/>
              <a:t>Reparations: money from Germany to pay for damages</a:t>
            </a:r>
          </a:p>
          <a:p>
            <a:pPr>
              <a:lnSpc>
                <a:spcPct val="90000"/>
              </a:lnSpc>
            </a:pPr>
            <a:r>
              <a:rPr lang="en-US"/>
              <a:t>Wilson accepts harshness because League of Nations is included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0" end="0"/>
                                            </p:txEl>
                                          </p:spTgt>
                                        </p:tgtEl>
                                        <p:attrNameLst>
                                          <p:attrName>ppt_c</p:attrName>
                                        </p:attrNameLst>
                                      </p:cBhvr>
                                      <p:to>
                                        <a:schemeClr val="fo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1" end="1"/>
                                            </p:txEl>
                                          </p:spTgt>
                                        </p:tgtEl>
                                        <p:attrNameLst>
                                          <p:attrName>ppt_c</p:attrName>
                                        </p:attrNameLst>
                                      </p:cBhvr>
                                      <p:to>
                                        <a:schemeClr val="folHlink"/>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2" end="2"/>
                                            </p:txEl>
                                          </p:spTgt>
                                        </p:tgtEl>
                                        <p:attrNameLst>
                                          <p:attrName>ppt_c</p:attrName>
                                        </p:attrNameLst>
                                      </p:cBhvr>
                                      <p:to>
                                        <a:schemeClr val="folHlink"/>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3" end="3"/>
                                            </p:txEl>
                                          </p:spTgt>
                                        </p:tgtEl>
                                        <p:attrNameLst>
                                          <p:attrName>ppt_c</p:attrName>
                                        </p:attrNameLst>
                                      </p:cBhvr>
                                      <p:to>
                                        <a:schemeClr val="folHlink"/>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4" end="4"/>
                                            </p:txEl>
                                          </p:spTgt>
                                        </p:tgtEl>
                                        <p:attrNameLst>
                                          <p:attrName>ppt_c</p:attrName>
                                        </p:attrNameLst>
                                      </p:cBhvr>
                                      <p:to>
                                        <a:schemeClr val="folHlink"/>
                                      </p:to>
                                    </p:animClr>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7171">
                                            <p:txEl>
                                              <p:pRg st="5" end="5"/>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The Big Three(+1)</a:t>
            </a:r>
          </a:p>
        </p:txBody>
      </p:sp>
      <p:pic>
        <p:nvPicPr>
          <p:cNvPr id="28675" name="Picture 3" descr="Big 4"/>
          <p:cNvPicPr>
            <a:picLocks noChangeAspect="1" noChangeArrowheads="1"/>
          </p:cNvPicPr>
          <p:nvPr/>
        </p:nvPicPr>
        <p:blipFill>
          <a:blip r:embed="rId3"/>
          <a:srcRect/>
          <a:stretch>
            <a:fillRect/>
          </a:stretch>
        </p:blipFill>
        <p:spPr bwMode="auto">
          <a:xfrm>
            <a:off x="1828800" y="1905000"/>
            <a:ext cx="5867400" cy="4724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Lloyd George</a:t>
            </a:r>
          </a:p>
        </p:txBody>
      </p:sp>
      <p:sp>
        <p:nvSpPr>
          <p:cNvPr id="30723" name="Rectangle 3"/>
          <p:cNvSpPr>
            <a:spLocks noGrp="1" noChangeArrowheads="1"/>
          </p:cNvSpPr>
          <p:nvPr>
            <p:ph type="body" idx="1"/>
          </p:nvPr>
        </p:nvSpPr>
        <p:spPr>
          <a:xfrm>
            <a:off x="457200" y="1371600"/>
            <a:ext cx="8229600" cy="5334000"/>
          </a:xfrm>
        </p:spPr>
        <p:txBody>
          <a:bodyPr/>
          <a:lstStyle/>
          <a:p>
            <a:pPr>
              <a:lnSpc>
                <a:spcPct val="90000"/>
              </a:lnSpc>
            </a:pPr>
            <a:r>
              <a:rPr lang="en-US" sz="2400" b="1"/>
              <a:t>He had two views on how Germany should                   be treated.</a:t>
            </a:r>
            <a:endParaRPr lang="en-US" sz="2400" b="1">
              <a:latin typeface="Times New Roman" pitchFamily="-112" charset="0"/>
            </a:endParaRPr>
          </a:p>
          <a:p>
            <a:pPr>
              <a:lnSpc>
                <a:spcPct val="90000"/>
              </a:lnSpc>
            </a:pPr>
            <a:endParaRPr lang="en-US" sz="2400" b="1">
              <a:latin typeface="Times New Roman" pitchFamily="-112" charset="0"/>
            </a:endParaRPr>
          </a:p>
          <a:p>
            <a:pPr>
              <a:lnSpc>
                <a:spcPct val="90000"/>
              </a:lnSpc>
            </a:pPr>
            <a:endParaRPr lang="en-US" sz="2400" b="1">
              <a:latin typeface="Times New Roman" pitchFamily="-112" charset="0"/>
            </a:endParaRPr>
          </a:p>
          <a:p>
            <a:pPr>
              <a:lnSpc>
                <a:spcPct val="90000"/>
              </a:lnSpc>
            </a:pPr>
            <a:r>
              <a:rPr lang="en-US" sz="2400" b="1"/>
              <a:t>His public image was simple. He was a politician and politicians needed the support of the public to succeed in elections. If he had come across as being soft on Germany, he would have been speedily voted out of office. The British public was after revenge and Lloyd George's public image reflected this mood. "Hang the Kaiser" and "Make Germany Pay" were two very common calls in the era immediately after the end of the war and Lloyd George, looking for public support, echoed these views.</a:t>
            </a:r>
            <a:endParaRPr lang="en-US" sz="2400" b="1">
              <a:latin typeface="Times New Roman" pitchFamily="-112" charset="0"/>
            </a:endParaRPr>
          </a:p>
          <a:p>
            <a:pPr>
              <a:lnSpc>
                <a:spcPct val="90000"/>
              </a:lnSpc>
            </a:pPr>
            <a:endParaRPr lang="en-US" sz="2000" b="1"/>
          </a:p>
        </p:txBody>
      </p:sp>
      <p:pic>
        <p:nvPicPr>
          <p:cNvPr id="30724" name="Picture 4" descr="hw_lloydgeorge_01"/>
          <p:cNvPicPr>
            <a:picLocks noChangeAspect="1" noChangeArrowheads="1"/>
          </p:cNvPicPr>
          <p:nvPr/>
        </p:nvPicPr>
        <p:blipFill>
          <a:blip r:embed="rId3"/>
          <a:srcRect/>
          <a:stretch>
            <a:fillRect/>
          </a:stretch>
        </p:blipFill>
        <p:spPr bwMode="auto">
          <a:xfrm>
            <a:off x="7131050" y="0"/>
            <a:ext cx="201295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p:cTn id="7" dur="1000" fill="hold"/>
                                        <p:tgtEl>
                                          <p:spTgt spid="3072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072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072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0723">
                                            <p:txEl>
                                              <p:pRg st="3" end="3"/>
                                            </p:txEl>
                                          </p:spTgt>
                                        </p:tgtEl>
                                        <p:attrNameLst>
                                          <p:attrName>style.visibility</p:attrName>
                                        </p:attrNameLst>
                                      </p:cBhvr>
                                      <p:to>
                                        <p:strVal val="visible"/>
                                      </p:to>
                                    </p:set>
                                    <p:anim calcmode="lin" valueType="num">
                                      <p:cBhvr>
                                        <p:cTn id="14" dur="1000" fill="hold"/>
                                        <p:tgtEl>
                                          <p:spTgt spid="30723">
                                            <p:txEl>
                                              <p:pRg st="3" end="3"/>
                                            </p:txEl>
                                          </p:spTgt>
                                        </p:tgtEl>
                                        <p:attrNameLst>
                                          <p:attrName>ppt_x</p:attrName>
                                        </p:attrNameLst>
                                      </p:cBhvr>
                                      <p:tavLst>
                                        <p:tav tm="0">
                                          <p:val>
                                            <p:strVal val="#ppt_x-.2"/>
                                          </p:val>
                                        </p:tav>
                                        <p:tav tm="100000">
                                          <p:val>
                                            <p:strVal val="#ppt_x"/>
                                          </p:val>
                                        </p:tav>
                                      </p:tavLst>
                                    </p:anim>
                                    <p:anim calcmode="lin" valueType="num">
                                      <p:cBhvr>
                                        <p:cTn id="15" dur="1000" fill="hold"/>
                                        <p:tgtEl>
                                          <p:spTgt spid="3072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07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Lloyd George</a:t>
            </a:r>
          </a:p>
        </p:txBody>
      </p:sp>
      <p:sp>
        <p:nvSpPr>
          <p:cNvPr id="31747" name="Rectangle 3"/>
          <p:cNvSpPr>
            <a:spLocks noGrp="1" noChangeArrowheads="1"/>
          </p:cNvSpPr>
          <p:nvPr>
            <p:ph type="body" idx="1"/>
          </p:nvPr>
        </p:nvSpPr>
        <p:spPr>
          <a:xfrm>
            <a:off x="304800" y="1371600"/>
            <a:ext cx="8610600" cy="4876800"/>
          </a:xfrm>
        </p:spPr>
        <p:txBody>
          <a:bodyPr/>
          <a:lstStyle/>
          <a:p>
            <a:pPr>
              <a:lnSpc>
                <a:spcPct val="90000"/>
              </a:lnSpc>
            </a:pPr>
            <a:r>
              <a:rPr lang="en-US" sz="2400" b="1"/>
              <a:t>However, in private Lloyd George was also very concerned with the rise of communism in Russia  and he feared that it might spread to western Europe. After the war had finished, Lloyd George believed that the spread of communism posed a far greater threat to the world than a defeated Germany. Privately, he felt that Germany should be treated in such a way that left her as a barrier to resist the expected spread of communism. He did not want the people of Germany to become so disillusioned with their government that they turned to communism.</a:t>
            </a:r>
          </a:p>
          <a:p>
            <a:pPr>
              <a:lnSpc>
                <a:spcPct val="90000"/>
              </a:lnSpc>
              <a:buFont typeface="Wingdings" pitchFamily="-112" charset="2"/>
              <a:buNone/>
            </a:pPr>
            <a:endParaRPr lang="en-US" sz="2400" b="1"/>
          </a:p>
          <a:p>
            <a:pPr>
              <a:lnSpc>
                <a:spcPct val="90000"/>
              </a:lnSpc>
            </a:pPr>
            <a:r>
              <a:rPr lang="en-US" sz="2400" b="1"/>
              <a:t>he knew that Germany would be the only country in central Europe that could stop the spread of communism if it burst over the frontiers of Russia.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1000" fill="hold"/>
                                        <p:tgtEl>
                                          <p:spTgt spid="3174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174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1747">
                                            <p:txEl>
                                              <p:pRg st="2" end="2"/>
                                            </p:txEl>
                                          </p:spTgt>
                                        </p:tgtEl>
                                        <p:attrNameLst>
                                          <p:attrName>style.visibility</p:attrName>
                                        </p:attrNameLst>
                                      </p:cBhvr>
                                      <p:to>
                                        <p:strVal val="visible"/>
                                      </p:to>
                                    </p:set>
                                    <p:anim calcmode="lin" valueType="num">
                                      <p:cBhvr>
                                        <p:cTn id="14" dur="1000" fill="hold"/>
                                        <p:tgtEl>
                                          <p:spTgt spid="31747">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174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Clemenceau</a:t>
            </a:r>
          </a:p>
        </p:txBody>
      </p:sp>
      <p:sp>
        <p:nvSpPr>
          <p:cNvPr id="32771" name="Rectangle 3"/>
          <p:cNvSpPr>
            <a:spLocks noGrp="1" noChangeArrowheads="1"/>
          </p:cNvSpPr>
          <p:nvPr>
            <p:ph type="body" idx="1"/>
          </p:nvPr>
        </p:nvSpPr>
        <p:spPr>
          <a:xfrm>
            <a:off x="457200" y="1295400"/>
            <a:ext cx="5943600" cy="5562600"/>
          </a:xfrm>
        </p:spPr>
        <p:txBody>
          <a:bodyPr/>
          <a:lstStyle/>
          <a:p>
            <a:pPr>
              <a:lnSpc>
                <a:spcPct val="80000"/>
              </a:lnSpc>
            </a:pPr>
            <a:r>
              <a:rPr lang="en-US" sz="2400" b="1"/>
              <a:t>had one very simple belief - Germany should be brought to its knees so that she could never start a war again.</a:t>
            </a:r>
          </a:p>
          <a:p>
            <a:pPr>
              <a:lnSpc>
                <a:spcPct val="80000"/>
              </a:lnSpc>
            </a:pPr>
            <a:endParaRPr lang="en-US" sz="2400" b="1"/>
          </a:p>
          <a:p>
            <a:pPr>
              <a:lnSpc>
                <a:spcPct val="80000"/>
              </a:lnSpc>
            </a:pPr>
            <a:r>
              <a:rPr lang="en-US" sz="2400" b="1"/>
              <a:t>This reflected the views of the French public but it was also what Clemenceau himself believed in. He had seen the north-east corner of France destroyed and he determined that Germany should never be allowed to do this again.</a:t>
            </a:r>
            <a:r>
              <a:rPr lang="en-US" sz="2400" b="1">
                <a:latin typeface="Times New Roman" pitchFamily="-112" charset="0"/>
              </a:rPr>
              <a:t> </a:t>
            </a:r>
            <a:r>
              <a:rPr lang="en-US" sz="2400" b="1"/>
              <a:t>"The Tiger" did not have to adapt his policies to suit the French public - the French leader and the French public both thought alike.</a:t>
            </a:r>
            <a:endParaRPr lang="en-US" sz="2400" b="1">
              <a:latin typeface="Times New Roman" pitchFamily="-112" charset="0"/>
            </a:endParaRPr>
          </a:p>
          <a:p>
            <a:pPr>
              <a:buFont typeface="Wingdings" pitchFamily="-112" charset="2"/>
              <a:buNone/>
            </a:pPr>
            <a:endParaRPr lang="en-US" sz="2000" b="1"/>
          </a:p>
        </p:txBody>
      </p:sp>
      <p:pic>
        <p:nvPicPr>
          <p:cNvPr id="32772" name="Picture 4" descr="hw_clemenceau_01"/>
          <p:cNvPicPr>
            <a:picLocks noChangeAspect="1" noChangeArrowheads="1"/>
          </p:cNvPicPr>
          <p:nvPr/>
        </p:nvPicPr>
        <p:blipFill>
          <a:blip r:embed="rId3"/>
          <a:srcRect/>
          <a:stretch>
            <a:fillRect/>
          </a:stretch>
        </p:blipFill>
        <p:spPr bwMode="auto">
          <a:xfrm>
            <a:off x="6272213" y="2438400"/>
            <a:ext cx="2871787" cy="4419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p:cTn id="7" dur="1000" fill="hold"/>
                                        <p:tgtEl>
                                          <p:spTgt spid="3277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277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277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2771">
                                            <p:txEl>
                                              <p:pRg st="2" end="2"/>
                                            </p:txEl>
                                          </p:spTgt>
                                        </p:tgtEl>
                                        <p:attrNameLst>
                                          <p:attrName>style.visibility</p:attrName>
                                        </p:attrNameLst>
                                      </p:cBhvr>
                                      <p:to>
                                        <p:strVal val="visible"/>
                                      </p:to>
                                    </p:set>
                                    <p:anim calcmode="lin" valueType="num">
                                      <p:cBhvr>
                                        <p:cTn id="14" dur="1000" fill="hold"/>
                                        <p:tgtEl>
                                          <p:spTgt spid="32771">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277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2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theme/theme1.xml><?xml version="1.0" encoding="utf-8"?>
<a:theme xmlns:a="http://schemas.openxmlformats.org/drawingml/2006/main" name="Balance">
  <a:themeElements>
    <a:clrScheme name="Balance 4">
      <a:dk1>
        <a:srgbClr val="005A58"/>
      </a:dk1>
      <a:lt1>
        <a:srgbClr val="FFFFFF"/>
      </a:lt1>
      <a:dk2>
        <a:srgbClr val="00716E"/>
      </a:dk2>
      <a:lt2>
        <a:srgbClr val="FFFF99"/>
      </a:lt2>
      <a:accent1>
        <a:srgbClr val="00403E"/>
      </a:accent1>
      <a:accent2>
        <a:srgbClr val="6D6FC7"/>
      </a:accent2>
      <a:accent3>
        <a:srgbClr val="AABBBA"/>
      </a:accent3>
      <a:accent4>
        <a:srgbClr val="DADADA"/>
      </a:accent4>
      <a:accent5>
        <a:srgbClr val="AAAFAF"/>
      </a:accent5>
      <a:accent6>
        <a:srgbClr val="6264B4"/>
      </a:accent6>
      <a:hlink>
        <a:srgbClr val="00FFFF"/>
      </a:hlink>
      <a:folHlink>
        <a:srgbClr val="00FF00"/>
      </a:folHlink>
    </a:clrScheme>
    <a:fontScheme name="Balan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12"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12" charset="0"/>
          </a:defRPr>
        </a:defPPr>
      </a:lstStyle>
    </a:lnDef>
  </a:objectDefaults>
  <a:extraClrSchemeLst>
    <a:extraClrScheme>
      <a:clrScheme name="Balance 1">
        <a:dk1>
          <a:srgbClr val="663300"/>
        </a:dk1>
        <a:lt1>
          <a:srgbClr val="FFFFFF"/>
        </a:lt1>
        <a:dk2>
          <a:srgbClr val="996600"/>
        </a:dk2>
        <a:lt2>
          <a:srgbClr val="DBBD71"/>
        </a:lt2>
        <a:accent1>
          <a:srgbClr val="3C2800"/>
        </a:accent1>
        <a:accent2>
          <a:srgbClr val="808000"/>
        </a:accent2>
        <a:accent3>
          <a:srgbClr val="CAB8AA"/>
        </a:accent3>
        <a:accent4>
          <a:srgbClr val="DADADA"/>
        </a:accent4>
        <a:accent5>
          <a:srgbClr val="AFACAA"/>
        </a:accent5>
        <a:accent6>
          <a:srgbClr val="737300"/>
        </a:accent6>
        <a:hlink>
          <a:srgbClr val="FF9900"/>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400000"/>
        </a:accent1>
        <a:accent2>
          <a:srgbClr val="BE7960"/>
        </a:accent2>
        <a:accent3>
          <a:srgbClr val="C0AAAA"/>
        </a:accent3>
        <a:accent4>
          <a:srgbClr val="DADADA"/>
        </a:accent4>
        <a:accent5>
          <a:srgbClr val="AFAA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00403E"/>
        </a:accent1>
        <a:accent2>
          <a:srgbClr val="6D6FC7"/>
        </a:accent2>
        <a:accent3>
          <a:srgbClr val="AABBBA"/>
        </a:accent3>
        <a:accent4>
          <a:srgbClr val="DADADA"/>
        </a:accent4>
        <a:accent5>
          <a:srgbClr val="AAAFAF"/>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HERODOTUS:Microsoft Office X:Templates:Presentations:Designs:Balance</Template>
  <TotalTime>118</TotalTime>
  <Pages>10</Pages>
  <Words>1272</Words>
  <Application>Microsoft PowerPoint 4.0</Application>
  <PresentationFormat>On-screen Show (4:3)</PresentationFormat>
  <Paragraphs>82</Paragraphs>
  <Slides>17</Slides>
  <Notes>17</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17</vt:i4>
      </vt:variant>
    </vt:vector>
  </HeadingPairs>
  <TitlesOfParts>
    <vt:vector size="21" baseType="lpstr">
      <vt:lpstr>Times New Roman</vt:lpstr>
      <vt:lpstr>Arial</vt:lpstr>
      <vt:lpstr>Wingdings</vt:lpstr>
      <vt:lpstr>Balance</vt:lpstr>
      <vt:lpstr>Versailles Treaty</vt:lpstr>
      <vt:lpstr>Introduction</vt:lpstr>
      <vt:lpstr>Wilson’s Fourteen Points</vt:lpstr>
      <vt:lpstr>Slide 4</vt:lpstr>
      <vt:lpstr>The Demands of  George (G.B.), Clemenceau (Fr.), Orlando (It.)</vt:lpstr>
      <vt:lpstr>The Big Three(+1)</vt:lpstr>
      <vt:lpstr>Lloyd George</vt:lpstr>
      <vt:lpstr>Lloyd George</vt:lpstr>
      <vt:lpstr>Clemenceau</vt:lpstr>
      <vt:lpstr>Wilson</vt:lpstr>
      <vt:lpstr>Wilson returns home to get treaty ratified</vt:lpstr>
      <vt:lpstr>Wilson takes cause to the People</vt:lpstr>
      <vt:lpstr>U.S. Doesn't Ratify Versailles Treaty</vt:lpstr>
      <vt:lpstr>German losses in Versailles Treaty</vt:lpstr>
      <vt:lpstr>German Losses - Territorial</vt:lpstr>
      <vt:lpstr>German Losses - Military</vt:lpstr>
      <vt:lpstr>War Guilt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Versailles Treaty</dc:title>
  <dc:subject/>
  <dc:creator>Olathe</dc:creator>
  <cp:keywords/>
  <dc:description/>
  <cp:lastModifiedBy>Sue Gregory</cp:lastModifiedBy>
  <cp:revision>85</cp:revision>
  <cp:lastPrinted>2009-04-22T19:24:48Z</cp:lastPrinted>
  <dcterms:created xsi:type="dcterms:W3CDTF">2008-04-03T05:15:57Z</dcterms:created>
  <dcterms:modified xsi:type="dcterms:W3CDTF">2008-04-03T05:17:27Z</dcterms:modified>
</cp:coreProperties>
</file>